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60" r:id="rId5"/>
    <p:sldId id="274" r:id="rId6"/>
    <p:sldId id="272" r:id="rId7"/>
    <p:sldId id="266" r:id="rId8"/>
    <p:sldId id="273" r:id="rId9"/>
    <p:sldId id="275" r:id="rId10"/>
    <p:sldId id="263" r:id="rId11"/>
    <p:sldId id="264" r:id="rId12"/>
    <p:sldId id="265" r:id="rId13"/>
    <p:sldId id="268" r:id="rId14"/>
    <p:sldId id="271" r:id="rId15"/>
    <p:sldId id="267" r:id="rId16"/>
    <p:sldId id="270" r:id="rId17"/>
    <p:sldId id="25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E5EDF1-A344-40FA-9DD8-B415FB51C123}">
          <p14:sldIdLst>
            <p14:sldId id="256"/>
            <p14:sldId id="257"/>
            <p14:sldId id="258"/>
            <p14:sldId id="260"/>
            <p14:sldId id="274"/>
            <p14:sldId id="272"/>
            <p14:sldId id="266"/>
            <p14:sldId id="273"/>
            <p14:sldId id="275"/>
            <p14:sldId id="263"/>
            <p14:sldId id="264"/>
            <p14:sldId id="265"/>
            <p14:sldId id="268"/>
            <p14:sldId id="271"/>
            <p14:sldId id="267"/>
            <p14:sldId id="270"/>
          </p14:sldIdLst>
        </p14:section>
        <p14:section name="Appendix" id="{05A58834-E447-44D5-8584-9330840B6ED1}">
          <p14:sldIdLst>
            <p14:sldId id="25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33" autoAdjust="0"/>
    <p:restoredTop sz="74405" autoAdjust="0"/>
  </p:normalViewPr>
  <p:slideViewPr>
    <p:cSldViewPr snapToGrid="0" snapToObjects="1">
      <p:cViewPr varScale="1">
        <p:scale>
          <a:sx n="85" d="100"/>
          <a:sy n="85" d="100"/>
        </p:scale>
        <p:origin x="1696" y="168"/>
      </p:cViewPr>
      <p:guideLst/>
    </p:cSldViewPr>
  </p:slideViewPr>
  <p:outlineViewPr>
    <p:cViewPr>
      <p:scale>
        <a:sx n="33" d="100"/>
        <a:sy n="33" d="100"/>
      </p:scale>
      <p:origin x="0" y="-811"/>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B4F56-D14F-4299-AD5A-81AD220D65DF}" type="datetimeFigureOut">
              <a:rPr lang="en-US" smtClean="0"/>
              <a:t>1/27/21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834626-7810-41CA-8A5D-E96ABBE11EDF}" type="slidenum">
              <a:rPr lang="en-US" smtClean="0"/>
              <a:t>‹#›</a:t>
            </a:fld>
            <a:endParaRPr lang="en-US"/>
          </a:p>
        </p:txBody>
      </p:sp>
    </p:spTree>
    <p:extLst>
      <p:ext uri="{BB962C8B-B14F-4D97-AF65-F5344CB8AC3E}">
        <p14:creationId xmlns:p14="http://schemas.microsoft.com/office/powerpoint/2010/main" val="3207975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shared by Kasim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Sara intros: </a:t>
            </a:r>
            <a:r>
              <a:rPr lang="en-US" sz="1800" dirty="0"/>
              <a:t>Good evening! We’re group 9 here to present the World of Pokémon! Join us as we explore one of the most globally beloved games</a:t>
            </a:r>
          </a:p>
          <a:p>
            <a:endParaRPr lang="en-US" dirty="0"/>
          </a:p>
        </p:txBody>
      </p:sp>
      <p:sp>
        <p:nvSpPr>
          <p:cNvPr id="4" name="Slide Number Placeholder 3"/>
          <p:cNvSpPr>
            <a:spLocks noGrp="1"/>
          </p:cNvSpPr>
          <p:nvPr>
            <p:ph type="sldNum" sz="quarter" idx="5"/>
          </p:nvPr>
        </p:nvSpPr>
        <p:spPr/>
        <p:txBody>
          <a:bodyPr/>
          <a:lstStyle/>
          <a:p>
            <a:fld id="{8E834626-7810-41CA-8A5D-E96ABBE11EDF}" type="slidenum">
              <a:rPr lang="en-US" smtClean="0"/>
              <a:t>1</a:t>
            </a:fld>
            <a:endParaRPr lang="en-US"/>
          </a:p>
        </p:txBody>
      </p:sp>
    </p:spTree>
    <p:extLst>
      <p:ext uri="{BB962C8B-B14F-4D97-AF65-F5344CB8AC3E}">
        <p14:creationId xmlns:p14="http://schemas.microsoft.com/office/powerpoint/2010/main" val="2434695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a:t>
            </a:r>
          </a:p>
          <a:p>
            <a:r>
              <a:rPr lang="en-US" dirty="0"/>
              <a:t>Highlighting the HTML  development, there are 11 landing pages on this interactive website with a variety of styling and formatting features to engage the user</a:t>
            </a:r>
          </a:p>
        </p:txBody>
      </p:sp>
      <p:sp>
        <p:nvSpPr>
          <p:cNvPr id="4" name="Slide Number Placeholder 3"/>
          <p:cNvSpPr>
            <a:spLocks noGrp="1"/>
          </p:cNvSpPr>
          <p:nvPr>
            <p:ph type="sldNum" sz="quarter" idx="5"/>
          </p:nvPr>
        </p:nvSpPr>
        <p:spPr/>
        <p:txBody>
          <a:bodyPr/>
          <a:lstStyle/>
          <a:p>
            <a:fld id="{8E834626-7810-41CA-8A5D-E96ABBE11EDF}" type="slidenum">
              <a:rPr lang="en-US" smtClean="0"/>
              <a:t>10</a:t>
            </a:fld>
            <a:endParaRPr lang="en-US"/>
          </a:p>
        </p:txBody>
      </p:sp>
    </p:spTree>
    <p:extLst>
      <p:ext uri="{BB962C8B-B14F-4D97-AF65-F5344CB8AC3E}">
        <p14:creationId xmlns:p14="http://schemas.microsoft.com/office/powerpoint/2010/main" val="2673412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a:t>
            </a:r>
          </a:p>
          <a:p>
            <a:r>
              <a:rPr lang="en-US" dirty="0"/>
              <a:t>The theme of Pokémon is threaded throughout this long form format website. The multiple interactive sections include the features section along with an introduction and history of the game, an activity section  where this month we’re highlighting a link to download your favorite screensaver and an article monthly features section, regularly updated to show the latest news such as the 25</a:t>
            </a:r>
            <a:r>
              <a:rPr lang="en-US" baseline="30000" dirty="0"/>
              <a:t>th</a:t>
            </a:r>
            <a:r>
              <a:rPr lang="en-US" dirty="0"/>
              <a:t> anniversary of </a:t>
            </a:r>
            <a:r>
              <a:rPr lang="en-US" dirty="0" err="1"/>
              <a:t>pokemon</a:t>
            </a:r>
            <a:r>
              <a:rPr lang="en-US" dirty="0"/>
              <a:t> this year, along with a Meet a Character article where we highlight a new character each month, this month we feature Bulbasaur. At the bottom, we have a footer section following current website formats.</a:t>
            </a:r>
          </a:p>
        </p:txBody>
      </p:sp>
      <p:sp>
        <p:nvSpPr>
          <p:cNvPr id="4" name="Slide Number Placeholder 3"/>
          <p:cNvSpPr>
            <a:spLocks noGrp="1"/>
          </p:cNvSpPr>
          <p:nvPr>
            <p:ph type="sldNum" sz="quarter" idx="5"/>
          </p:nvPr>
        </p:nvSpPr>
        <p:spPr/>
        <p:txBody>
          <a:bodyPr/>
          <a:lstStyle/>
          <a:p>
            <a:fld id="{8E834626-7810-41CA-8A5D-E96ABBE11EDF}" type="slidenum">
              <a:rPr lang="en-US" smtClean="0"/>
              <a:t>11</a:t>
            </a:fld>
            <a:endParaRPr lang="en-US"/>
          </a:p>
        </p:txBody>
      </p:sp>
    </p:spTree>
    <p:extLst>
      <p:ext uri="{BB962C8B-B14F-4D97-AF65-F5344CB8AC3E}">
        <p14:creationId xmlns:p14="http://schemas.microsoft.com/office/powerpoint/2010/main" val="2302035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we’ll go back to the top navigation and head over the drop down menu for our charts review, beginning with Serafin.</a:t>
            </a:r>
          </a:p>
        </p:txBody>
      </p:sp>
      <p:sp>
        <p:nvSpPr>
          <p:cNvPr id="4" name="Slide Number Placeholder 3"/>
          <p:cNvSpPr>
            <a:spLocks noGrp="1"/>
          </p:cNvSpPr>
          <p:nvPr>
            <p:ph type="sldNum" sz="quarter" idx="5"/>
          </p:nvPr>
        </p:nvSpPr>
        <p:spPr/>
        <p:txBody>
          <a:bodyPr/>
          <a:lstStyle/>
          <a:p>
            <a:fld id="{8E834626-7810-41CA-8A5D-E96ABBE11EDF}" type="slidenum">
              <a:rPr lang="en-US" smtClean="0"/>
              <a:t>12</a:t>
            </a:fld>
            <a:endParaRPr lang="en-US"/>
          </a:p>
        </p:txBody>
      </p:sp>
    </p:spTree>
    <p:extLst>
      <p:ext uri="{BB962C8B-B14F-4D97-AF65-F5344CB8AC3E}">
        <p14:creationId xmlns:p14="http://schemas.microsoft.com/office/powerpoint/2010/main" val="341326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Serafin</a:t>
            </a:r>
          </a:p>
        </p:txBody>
      </p:sp>
      <p:sp>
        <p:nvSpPr>
          <p:cNvPr id="4" name="Slide Number Placeholder 3"/>
          <p:cNvSpPr>
            <a:spLocks noGrp="1"/>
          </p:cNvSpPr>
          <p:nvPr>
            <p:ph type="sldNum" sz="quarter" idx="5"/>
          </p:nvPr>
        </p:nvSpPr>
        <p:spPr/>
        <p:txBody>
          <a:bodyPr/>
          <a:lstStyle/>
          <a:p>
            <a:fld id="{8E834626-7810-41CA-8A5D-E96ABBE11EDF}" type="slidenum">
              <a:rPr lang="en-US" smtClean="0"/>
              <a:t>13</a:t>
            </a:fld>
            <a:endParaRPr lang="en-US"/>
          </a:p>
        </p:txBody>
      </p:sp>
    </p:spTree>
    <p:extLst>
      <p:ext uri="{BB962C8B-B14F-4D97-AF65-F5344CB8AC3E}">
        <p14:creationId xmlns:p14="http://schemas.microsoft.com/office/powerpoint/2010/main" val="4101312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Daniel</a:t>
            </a:r>
          </a:p>
        </p:txBody>
      </p:sp>
      <p:sp>
        <p:nvSpPr>
          <p:cNvPr id="4" name="Slide Number Placeholder 3"/>
          <p:cNvSpPr>
            <a:spLocks noGrp="1"/>
          </p:cNvSpPr>
          <p:nvPr>
            <p:ph type="sldNum" sz="quarter" idx="5"/>
          </p:nvPr>
        </p:nvSpPr>
        <p:spPr/>
        <p:txBody>
          <a:bodyPr/>
          <a:lstStyle/>
          <a:p>
            <a:fld id="{8E834626-7810-41CA-8A5D-E96ABBE11EDF}" type="slidenum">
              <a:rPr lang="en-US" smtClean="0"/>
              <a:t>14</a:t>
            </a:fld>
            <a:endParaRPr lang="en-US"/>
          </a:p>
        </p:txBody>
      </p:sp>
    </p:spTree>
    <p:extLst>
      <p:ext uri="{BB962C8B-B14F-4D97-AF65-F5344CB8AC3E}">
        <p14:creationId xmlns:p14="http://schemas.microsoft.com/office/powerpoint/2010/main" val="796379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Vanessa</a:t>
            </a:r>
          </a:p>
        </p:txBody>
      </p:sp>
      <p:sp>
        <p:nvSpPr>
          <p:cNvPr id="4" name="Slide Number Placeholder 3"/>
          <p:cNvSpPr>
            <a:spLocks noGrp="1"/>
          </p:cNvSpPr>
          <p:nvPr>
            <p:ph type="sldNum" sz="quarter" idx="5"/>
          </p:nvPr>
        </p:nvSpPr>
        <p:spPr/>
        <p:txBody>
          <a:bodyPr/>
          <a:lstStyle/>
          <a:p>
            <a:fld id="{8E834626-7810-41CA-8A5D-E96ABBE11EDF}" type="slidenum">
              <a:rPr lang="en-US" smtClean="0"/>
              <a:t>15</a:t>
            </a:fld>
            <a:endParaRPr lang="en-US"/>
          </a:p>
        </p:txBody>
      </p:sp>
    </p:spTree>
    <p:extLst>
      <p:ext uri="{BB962C8B-B14F-4D97-AF65-F5344CB8AC3E}">
        <p14:creationId xmlns:p14="http://schemas.microsoft.com/office/powerpoint/2010/main" val="3531329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Daniel (Summary Slide and Transition to Kasim for Demo)</a:t>
            </a:r>
          </a:p>
        </p:txBody>
      </p:sp>
      <p:sp>
        <p:nvSpPr>
          <p:cNvPr id="4" name="Slide Number Placeholder 3"/>
          <p:cNvSpPr>
            <a:spLocks noGrp="1"/>
          </p:cNvSpPr>
          <p:nvPr>
            <p:ph type="sldNum" sz="quarter" idx="5"/>
          </p:nvPr>
        </p:nvSpPr>
        <p:spPr/>
        <p:txBody>
          <a:bodyPr/>
          <a:lstStyle/>
          <a:p>
            <a:fld id="{8E834626-7810-41CA-8A5D-E96ABBE11EDF}" type="slidenum">
              <a:rPr lang="en-US" smtClean="0"/>
              <a:t>16</a:t>
            </a:fld>
            <a:endParaRPr lang="en-US"/>
          </a:p>
        </p:txBody>
      </p:sp>
    </p:spTree>
    <p:extLst>
      <p:ext uri="{BB962C8B-B14F-4D97-AF65-F5344CB8AC3E}">
        <p14:creationId xmlns:p14="http://schemas.microsoft.com/office/powerpoint/2010/main" val="117118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 </a:t>
            </a:r>
          </a:p>
          <a:p>
            <a:r>
              <a:rPr lang="en-US" dirty="0"/>
              <a:t>Joining me tonight is Vanessa, who will highlight her heatmap chart, Serafin, who will highlight his bar chart, Kasim, who will feature all the database and Flask API work and Daniel who will display his radar chart.  Now I’ll hand it over to Serafin to discuss the project’s purpose.</a:t>
            </a:r>
          </a:p>
        </p:txBody>
      </p:sp>
      <p:sp>
        <p:nvSpPr>
          <p:cNvPr id="4" name="Slide Number Placeholder 3"/>
          <p:cNvSpPr>
            <a:spLocks noGrp="1"/>
          </p:cNvSpPr>
          <p:nvPr>
            <p:ph type="sldNum" sz="quarter" idx="5"/>
          </p:nvPr>
        </p:nvSpPr>
        <p:spPr/>
        <p:txBody>
          <a:bodyPr/>
          <a:lstStyle/>
          <a:p>
            <a:fld id="{8E834626-7810-41CA-8A5D-E96ABBE11EDF}" type="slidenum">
              <a:rPr lang="en-US" smtClean="0"/>
              <a:t>2</a:t>
            </a:fld>
            <a:endParaRPr lang="en-US"/>
          </a:p>
        </p:txBody>
      </p:sp>
    </p:spTree>
    <p:extLst>
      <p:ext uri="{BB962C8B-B14F-4D97-AF65-F5344CB8AC3E}">
        <p14:creationId xmlns:p14="http://schemas.microsoft.com/office/powerpoint/2010/main" val="441078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Serafin</a:t>
            </a:r>
          </a:p>
        </p:txBody>
      </p:sp>
      <p:sp>
        <p:nvSpPr>
          <p:cNvPr id="4" name="Slide Number Placeholder 3"/>
          <p:cNvSpPr>
            <a:spLocks noGrp="1"/>
          </p:cNvSpPr>
          <p:nvPr>
            <p:ph type="sldNum" sz="quarter" idx="5"/>
          </p:nvPr>
        </p:nvSpPr>
        <p:spPr/>
        <p:txBody>
          <a:bodyPr/>
          <a:lstStyle/>
          <a:p>
            <a:fld id="{8E834626-7810-41CA-8A5D-E96ABBE11EDF}" type="slidenum">
              <a:rPr lang="en-US" smtClean="0"/>
              <a:t>3</a:t>
            </a:fld>
            <a:endParaRPr lang="en-US"/>
          </a:p>
        </p:txBody>
      </p:sp>
    </p:spTree>
    <p:extLst>
      <p:ext uri="{BB962C8B-B14F-4D97-AF65-F5344CB8AC3E}">
        <p14:creationId xmlns:p14="http://schemas.microsoft.com/office/powerpoint/2010/main" val="3545085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Kasim</a:t>
            </a:r>
          </a:p>
        </p:txBody>
      </p:sp>
      <p:sp>
        <p:nvSpPr>
          <p:cNvPr id="4" name="Slide Number Placeholder 3"/>
          <p:cNvSpPr>
            <a:spLocks noGrp="1"/>
          </p:cNvSpPr>
          <p:nvPr>
            <p:ph type="sldNum" sz="quarter" idx="5"/>
          </p:nvPr>
        </p:nvSpPr>
        <p:spPr/>
        <p:txBody>
          <a:bodyPr/>
          <a:lstStyle/>
          <a:p>
            <a:fld id="{8E834626-7810-41CA-8A5D-E96ABBE11EDF}" type="slidenum">
              <a:rPr lang="en-US" smtClean="0"/>
              <a:t>4</a:t>
            </a:fld>
            <a:endParaRPr lang="en-US"/>
          </a:p>
        </p:txBody>
      </p:sp>
    </p:spTree>
    <p:extLst>
      <p:ext uri="{BB962C8B-B14F-4D97-AF65-F5344CB8AC3E}">
        <p14:creationId xmlns:p14="http://schemas.microsoft.com/office/powerpoint/2010/main" val="2042931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Kasim</a:t>
            </a:r>
          </a:p>
        </p:txBody>
      </p:sp>
      <p:sp>
        <p:nvSpPr>
          <p:cNvPr id="4" name="Slide Number Placeholder 3"/>
          <p:cNvSpPr>
            <a:spLocks noGrp="1"/>
          </p:cNvSpPr>
          <p:nvPr>
            <p:ph type="sldNum" sz="quarter" idx="5"/>
          </p:nvPr>
        </p:nvSpPr>
        <p:spPr/>
        <p:txBody>
          <a:bodyPr/>
          <a:lstStyle/>
          <a:p>
            <a:fld id="{8E834626-7810-41CA-8A5D-E96ABBE11EDF}" type="slidenum">
              <a:rPr lang="en-US" smtClean="0"/>
              <a:t>5</a:t>
            </a:fld>
            <a:endParaRPr lang="en-US"/>
          </a:p>
        </p:txBody>
      </p:sp>
    </p:spTree>
    <p:extLst>
      <p:ext uri="{BB962C8B-B14F-4D97-AF65-F5344CB8AC3E}">
        <p14:creationId xmlns:p14="http://schemas.microsoft.com/office/powerpoint/2010/main" val="2818564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Kasim</a:t>
            </a:r>
          </a:p>
        </p:txBody>
      </p:sp>
      <p:sp>
        <p:nvSpPr>
          <p:cNvPr id="4" name="Slide Number Placeholder 3"/>
          <p:cNvSpPr>
            <a:spLocks noGrp="1"/>
          </p:cNvSpPr>
          <p:nvPr>
            <p:ph type="sldNum" sz="quarter" idx="5"/>
          </p:nvPr>
        </p:nvSpPr>
        <p:spPr/>
        <p:txBody>
          <a:bodyPr/>
          <a:lstStyle/>
          <a:p>
            <a:fld id="{8E834626-7810-41CA-8A5D-E96ABBE11EDF}" type="slidenum">
              <a:rPr lang="en-US" smtClean="0"/>
              <a:t>6</a:t>
            </a:fld>
            <a:endParaRPr lang="en-US"/>
          </a:p>
        </p:txBody>
      </p:sp>
    </p:spTree>
    <p:extLst>
      <p:ext uri="{BB962C8B-B14F-4D97-AF65-F5344CB8AC3E}">
        <p14:creationId xmlns:p14="http://schemas.microsoft.com/office/powerpoint/2010/main" val="2448753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Kasim</a:t>
            </a:r>
          </a:p>
        </p:txBody>
      </p:sp>
      <p:sp>
        <p:nvSpPr>
          <p:cNvPr id="4" name="Slide Number Placeholder 3"/>
          <p:cNvSpPr>
            <a:spLocks noGrp="1"/>
          </p:cNvSpPr>
          <p:nvPr>
            <p:ph type="sldNum" sz="quarter" idx="5"/>
          </p:nvPr>
        </p:nvSpPr>
        <p:spPr/>
        <p:txBody>
          <a:bodyPr/>
          <a:lstStyle/>
          <a:p>
            <a:fld id="{8E834626-7810-41CA-8A5D-E96ABBE11EDF}" type="slidenum">
              <a:rPr lang="en-US" smtClean="0"/>
              <a:t>7</a:t>
            </a:fld>
            <a:endParaRPr lang="en-US"/>
          </a:p>
        </p:txBody>
      </p:sp>
    </p:spTree>
    <p:extLst>
      <p:ext uri="{BB962C8B-B14F-4D97-AF65-F5344CB8AC3E}">
        <p14:creationId xmlns:p14="http://schemas.microsoft.com/office/powerpoint/2010/main" val="396640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Kasim</a:t>
            </a:r>
          </a:p>
        </p:txBody>
      </p:sp>
      <p:sp>
        <p:nvSpPr>
          <p:cNvPr id="4" name="Slide Number Placeholder 3"/>
          <p:cNvSpPr>
            <a:spLocks noGrp="1"/>
          </p:cNvSpPr>
          <p:nvPr>
            <p:ph type="sldNum" sz="quarter" idx="5"/>
          </p:nvPr>
        </p:nvSpPr>
        <p:spPr/>
        <p:txBody>
          <a:bodyPr/>
          <a:lstStyle/>
          <a:p>
            <a:fld id="{8E834626-7810-41CA-8A5D-E96ABBE11EDF}" type="slidenum">
              <a:rPr lang="en-US" smtClean="0"/>
              <a:t>8</a:t>
            </a:fld>
            <a:endParaRPr lang="en-US"/>
          </a:p>
        </p:txBody>
      </p:sp>
    </p:spTree>
    <p:extLst>
      <p:ext uri="{BB962C8B-B14F-4D97-AF65-F5344CB8AC3E}">
        <p14:creationId xmlns:p14="http://schemas.microsoft.com/office/powerpoint/2010/main" val="304026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Kasim</a:t>
            </a:r>
          </a:p>
        </p:txBody>
      </p:sp>
      <p:sp>
        <p:nvSpPr>
          <p:cNvPr id="4" name="Slide Number Placeholder 3"/>
          <p:cNvSpPr>
            <a:spLocks noGrp="1"/>
          </p:cNvSpPr>
          <p:nvPr>
            <p:ph type="sldNum" sz="quarter" idx="5"/>
          </p:nvPr>
        </p:nvSpPr>
        <p:spPr/>
        <p:txBody>
          <a:bodyPr/>
          <a:lstStyle/>
          <a:p>
            <a:fld id="{8E834626-7810-41CA-8A5D-E96ABBE11EDF}" type="slidenum">
              <a:rPr lang="en-US" smtClean="0"/>
              <a:t>9</a:t>
            </a:fld>
            <a:endParaRPr lang="en-US"/>
          </a:p>
        </p:txBody>
      </p:sp>
    </p:spTree>
    <p:extLst>
      <p:ext uri="{BB962C8B-B14F-4D97-AF65-F5344CB8AC3E}">
        <p14:creationId xmlns:p14="http://schemas.microsoft.com/office/powerpoint/2010/main" val="3930612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CA7E0-3822-B341-8E54-E64F0A6847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0E7854-CCD1-0840-B510-0651B6CB20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D0A714-9400-1A44-B98A-F9ECF5B5425B}"/>
              </a:ext>
            </a:extLst>
          </p:cNvPr>
          <p:cNvSpPr>
            <a:spLocks noGrp="1"/>
          </p:cNvSpPr>
          <p:nvPr>
            <p:ph type="dt" sz="half" idx="10"/>
          </p:nvPr>
        </p:nvSpPr>
        <p:spPr/>
        <p:txBody>
          <a:bodyPr/>
          <a:lstStyle/>
          <a:p>
            <a:fld id="{AAB7C084-2658-4934-B117-F28B46A18080}" type="datetime1">
              <a:rPr lang="en-US" smtClean="0"/>
              <a:t>1/27/21</a:t>
            </a:fld>
            <a:endParaRPr lang="en-US" dirty="0"/>
          </a:p>
        </p:txBody>
      </p:sp>
      <p:sp>
        <p:nvSpPr>
          <p:cNvPr id="5" name="Footer Placeholder 4">
            <a:extLst>
              <a:ext uri="{FF2B5EF4-FFF2-40B4-BE49-F238E27FC236}">
                <a16:creationId xmlns:a16="http://schemas.microsoft.com/office/drawing/2014/main" id="{9256A1EF-C92A-7641-B8F3-539C26163E5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301A27-7B73-CF44-AF7F-B3917D109CB2}"/>
              </a:ext>
            </a:extLst>
          </p:cNvPr>
          <p:cNvSpPr>
            <a:spLocks noGrp="1"/>
          </p:cNvSpPr>
          <p:nvPr>
            <p:ph type="sldNum" sz="quarter" idx="12"/>
          </p:nvPr>
        </p:nvSpPr>
        <p:spPr/>
        <p:txBody>
          <a:bodyPr/>
          <a:lstStyle/>
          <a:p>
            <a:fld id="{05B2E71D-F326-E74C-B826-AF5D7E38328B}" type="slidenum">
              <a:rPr lang="en-US" smtClean="0"/>
              <a:t>‹#›</a:t>
            </a:fld>
            <a:endParaRPr lang="en-US" dirty="0"/>
          </a:p>
        </p:txBody>
      </p:sp>
    </p:spTree>
    <p:extLst>
      <p:ext uri="{BB962C8B-B14F-4D97-AF65-F5344CB8AC3E}">
        <p14:creationId xmlns:p14="http://schemas.microsoft.com/office/powerpoint/2010/main" val="84446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3C129-21FA-CB4E-8088-0C7C448528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06939D-BADA-C74D-A630-A9177C2748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29B999-0045-5947-8F90-8D7EEC8C2B50}"/>
              </a:ext>
            </a:extLst>
          </p:cNvPr>
          <p:cNvSpPr>
            <a:spLocks noGrp="1"/>
          </p:cNvSpPr>
          <p:nvPr>
            <p:ph type="dt" sz="half" idx="10"/>
          </p:nvPr>
        </p:nvSpPr>
        <p:spPr/>
        <p:txBody>
          <a:bodyPr/>
          <a:lstStyle/>
          <a:p>
            <a:fld id="{E50C7CC8-8A2B-4EB4-A5C3-6E57F032DBB2}" type="datetime1">
              <a:rPr lang="en-US" smtClean="0"/>
              <a:t>1/27/21</a:t>
            </a:fld>
            <a:endParaRPr lang="en-US" dirty="0"/>
          </a:p>
        </p:txBody>
      </p:sp>
      <p:sp>
        <p:nvSpPr>
          <p:cNvPr id="5" name="Footer Placeholder 4">
            <a:extLst>
              <a:ext uri="{FF2B5EF4-FFF2-40B4-BE49-F238E27FC236}">
                <a16:creationId xmlns:a16="http://schemas.microsoft.com/office/drawing/2014/main" id="{BFEDE174-93DF-2F4D-A4C5-56561ABDC3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9EBA514-9CDE-554E-B8B0-3C99B1150874}"/>
              </a:ext>
            </a:extLst>
          </p:cNvPr>
          <p:cNvSpPr>
            <a:spLocks noGrp="1"/>
          </p:cNvSpPr>
          <p:nvPr>
            <p:ph type="sldNum" sz="quarter" idx="12"/>
          </p:nvPr>
        </p:nvSpPr>
        <p:spPr/>
        <p:txBody>
          <a:bodyPr/>
          <a:lstStyle/>
          <a:p>
            <a:fld id="{05B2E71D-F326-E74C-B826-AF5D7E38328B}" type="slidenum">
              <a:rPr lang="en-US" smtClean="0"/>
              <a:t>‹#›</a:t>
            </a:fld>
            <a:endParaRPr lang="en-US" dirty="0"/>
          </a:p>
        </p:txBody>
      </p:sp>
    </p:spTree>
    <p:extLst>
      <p:ext uri="{BB962C8B-B14F-4D97-AF65-F5344CB8AC3E}">
        <p14:creationId xmlns:p14="http://schemas.microsoft.com/office/powerpoint/2010/main" val="3079153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6DE922-5F27-D44E-B4E5-36DF0E4536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0725ED-68F6-DC43-A15C-A6EF55CD65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470C31-84D7-4540-943A-3FA06E101C3C}"/>
              </a:ext>
            </a:extLst>
          </p:cNvPr>
          <p:cNvSpPr>
            <a:spLocks noGrp="1"/>
          </p:cNvSpPr>
          <p:nvPr>
            <p:ph type="dt" sz="half" idx="10"/>
          </p:nvPr>
        </p:nvSpPr>
        <p:spPr/>
        <p:txBody>
          <a:bodyPr/>
          <a:lstStyle/>
          <a:p>
            <a:fld id="{1C97DF90-1AE8-4440-9D8F-E0D71E66B42A}" type="datetime1">
              <a:rPr lang="en-US" smtClean="0"/>
              <a:t>1/27/21</a:t>
            </a:fld>
            <a:endParaRPr lang="en-US" dirty="0"/>
          </a:p>
        </p:txBody>
      </p:sp>
      <p:sp>
        <p:nvSpPr>
          <p:cNvPr id="5" name="Footer Placeholder 4">
            <a:extLst>
              <a:ext uri="{FF2B5EF4-FFF2-40B4-BE49-F238E27FC236}">
                <a16:creationId xmlns:a16="http://schemas.microsoft.com/office/drawing/2014/main" id="{FB54EA38-CB5D-8F47-85AF-955472BAEF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F12447-AD3F-8D4A-9956-01C8A846338C}"/>
              </a:ext>
            </a:extLst>
          </p:cNvPr>
          <p:cNvSpPr>
            <a:spLocks noGrp="1"/>
          </p:cNvSpPr>
          <p:nvPr>
            <p:ph type="sldNum" sz="quarter" idx="12"/>
          </p:nvPr>
        </p:nvSpPr>
        <p:spPr/>
        <p:txBody>
          <a:bodyPr/>
          <a:lstStyle/>
          <a:p>
            <a:fld id="{05B2E71D-F326-E74C-B826-AF5D7E38328B}" type="slidenum">
              <a:rPr lang="en-US" smtClean="0"/>
              <a:t>‹#›</a:t>
            </a:fld>
            <a:endParaRPr lang="en-US" dirty="0"/>
          </a:p>
        </p:txBody>
      </p:sp>
    </p:spTree>
    <p:extLst>
      <p:ext uri="{BB962C8B-B14F-4D97-AF65-F5344CB8AC3E}">
        <p14:creationId xmlns:p14="http://schemas.microsoft.com/office/powerpoint/2010/main" val="1965464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CBBA4-413B-604D-AB00-CE4D004B8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7C7D3E-D121-7A47-A7E2-CD814EB0FD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C6A381-9331-434B-98DB-BEF11C67B496}"/>
              </a:ext>
            </a:extLst>
          </p:cNvPr>
          <p:cNvSpPr>
            <a:spLocks noGrp="1"/>
          </p:cNvSpPr>
          <p:nvPr>
            <p:ph type="dt" sz="half" idx="10"/>
          </p:nvPr>
        </p:nvSpPr>
        <p:spPr/>
        <p:txBody>
          <a:bodyPr/>
          <a:lstStyle/>
          <a:p>
            <a:fld id="{A9DCD8E7-A14E-4BA3-87AC-72EC343FDD1E}" type="datetime1">
              <a:rPr lang="en-US" smtClean="0"/>
              <a:t>1/27/21</a:t>
            </a:fld>
            <a:endParaRPr lang="en-US" dirty="0"/>
          </a:p>
        </p:txBody>
      </p:sp>
      <p:sp>
        <p:nvSpPr>
          <p:cNvPr id="5" name="Footer Placeholder 4">
            <a:extLst>
              <a:ext uri="{FF2B5EF4-FFF2-40B4-BE49-F238E27FC236}">
                <a16:creationId xmlns:a16="http://schemas.microsoft.com/office/drawing/2014/main" id="{EEEC850F-2529-4F4C-B934-919F4DD5C6A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1B2622E-CA2B-7C4F-A14A-92E43F2F2D6F}"/>
              </a:ext>
            </a:extLst>
          </p:cNvPr>
          <p:cNvSpPr>
            <a:spLocks noGrp="1"/>
          </p:cNvSpPr>
          <p:nvPr>
            <p:ph type="sldNum" sz="quarter" idx="12"/>
          </p:nvPr>
        </p:nvSpPr>
        <p:spPr/>
        <p:txBody>
          <a:bodyPr/>
          <a:lstStyle/>
          <a:p>
            <a:fld id="{05B2E71D-F326-E74C-B826-AF5D7E38328B}" type="slidenum">
              <a:rPr lang="en-US" smtClean="0"/>
              <a:t>‹#›</a:t>
            </a:fld>
            <a:endParaRPr lang="en-US" dirty="0"/>
          </a:p>
        </p:txBody>
      </p:sp>
    </p:spTree>
    <p:extLst>
      <p:ext uri="{BB962C8B-B14F-4D97-AF65-F5344CB8AC3E}">
        <p14:creationId xmlns:p14="http://schemas.microsoft.com/office/powerpoint/2010/main" val="1693843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E7D78-8A91-E04E-9E18-78F3D8A1C7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1DBEFA-4156-0B4C-92FD-9A135F8222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3B3009-C9C6-5441-947D-DAD167F85B94}"/>
              </a:ext>
            </a:extLst>
          </p:cNvPr>
          <p:cNvSpPr>
            <a:spLocks noGrp="1"/>
          </p:cNvSpPr>
          <p:nvPr>
            <p:ph type="dt" sz="half" idx="10"/>
          </p:nvPr>
        </p:nvSpPr>
        <p:spPr/>
        <p:txBody>
          <a:bodyPr/>
          <a:lstStyle/>
          <a:p>
            <a:fld id="{A1B1CD87-8346-401B-ABE7-4DE0E5C987A9}" type="datetime1">
              <a:rPr lang="en-US" smtClean="0"/>
              <a:t>1/27/21</a:t>
            </a:fld>
            <a:endParaRPr lang="en-US" dirty="0"/>
          </a:p>
        </p:txBody>
      </p:sp>
      <p:sp>
        <p:nvSpPr>
          <p:cNvPr id="5" name="Footer Placeholder 4">
            <a:extLst>
              <a:ext uri="{FF2B5EF4-FFF2-40B4-BE49-F238E27FC236}">
                <a16:creationId xmlns:a16="http://schemas.microsoft.com/office/drawing/2014/main" id="{374C8AD2-C162-7C40-AA36-B4004A52E4A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502843-09AB-E74B-BA19-C861A59C3271}"/>
              </a:ext>
            </a:extLst>
          </p:cNvPr>
          <p:cNvSpPr>
            <a:spLocks noGrp="1"/>
          </p:cNvSpPr>
          <p:nvPr>
            <p:ph type="sldNum" sz="quarter" idx="12"/>
          </p:nvPr>
        </p:nvSpPr>
        <p:spPr/>
        <p:txBody>
          <a:bodyPr/>
          <a:lstStyle/>
          <a:p>
            <a:fld id="{05B2E71D-F326-E74C-B826-AF5D7E38328B}" type="slidenum">
              <a:rPr lang="en-US" smtClean="0"/>
              <a:t>‹#›</a:t>
            </a:fld>
            <a:endParaRPr lang="en-US" dirty="0"/>
          </a:p>
        </p:txBody>
      </p:sp>
    </p:spTree>
    <p:extLst>
      <p:ext uri="{BB962C8B-B14F-4D97-AF65-F5344CB8AC3E}">
        <p14:creationId xmlns:p14="http://schemas.microsoft.com/office/powerpoint/2010/main" val="2048800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493B6-CADC-FC45-A718-F5CEC16693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608211-5F04-CF46-A632-775F031416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FE11DD-1DD7-2148-A99E-73EBAEF80B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1C7A9B-1D81-F244-9E40-0E05BD1EEF30}"/>
              </a:ext>
            </a:extLst>
          </p:cNvPr>
          <p:cNvSpPr>
            <a:spLocks noGrp="1"/>
          </p:cNvSpPr>
          <p:nvPr>
            <p:ph type="dt" sz="half" idx="10"/>
          </p:nvPr>
        </p:nvSpPr>
        <p:spPr/>
        <p:txBody>
          <a:bodyPr/>
          <a:lstStyle/>
          <a:p>
            <a:fld id="{9B49F9B4-F071-48ED-A874-3D67FEAC9285}" type="datetime1">
              <a:rPr lang="en-US" smtClean="0"/>
              <a:t>1/27/21</a:t>
            </a:fld>
            <a:endParaRPr lang="en-US" dirty="0"/>
          </a:p>
        </p:txBody>
      </p:sp>
      <p:sp>
        <p:nvSpPr>
          <p:cNvPr id="6" name="Footer Placeholder 5">
            <a:extLst>
              <a:ext uri="{FF2B5EF4-FFF2-40B4-BE49-F238E27FC236}">
                <a16:creationId xmlns:a16="http://schemas.microsoft.com/office/drawing/2014/main" id="{5AF9AD33-668F-C04D-8C05-A60DCA93B5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9C51DE-0EFF-194C-8497-07CBD0A3E4C3}"/>
              </a:ext>
            </a:extLst>
          </p:cNvPr>
          <p:cNvSpPr>
            <a:spLocks noGrp="1"/>
          </p:cNvSpPr>
          <p:nvPr>
            <p:ph type="sldNum" sz="quarter" idx="12"/>
          </p:nvPr>
        </p:nvSpPr>
        <p:spPr/>
        <p:txBody>
          <a:bodyPr/>
          <a:lstStyle/>
          <a:p>
            <a:fld id="{05B2E71D-F326-E74C-B826-AF5D7E38328B}" type="slidenum">
              <a:rPr lang="en-US" smtClean="0"/>
              <a:t>‹#›</a:t>
            </a:fld>
            <a:endParaRPr lang="en-US" dirty="0"/>
          </a:p>
        </p:txBody>
      </p:sp>
    </p:spTree>
    <p:extLst>
      <p:ext uri="{BB962C8B-B14F-4D97-AF65-F5344CB8AC3E}">
        <p14:creationId xmlns:p14="http://schemas.microsoft.com/office/powerpoint/2010/main" val="4010804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C699B-68E9-B241-AEA8-47EE1D90D4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B84DE2-C202-AE43-9045-B912AED1A5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3A2143-8C2E-FD4F-A0EF-AC5703C5C2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A7CD7D-D52B-E548-AA77-BF89296F71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103AFF-A572-D440-8D8C-588F67560C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B2A660-57CB-4048-8028-A9385DAD488E}"/>
              </a:ext>
            </a:extLst>
          </p:cNvPr>
          <p:cNvSpPr>
            <a:spLocks noGrp="1"/>
          </p:cNvSpPr>
          <p:nvPr>
            <p:ph type="dt" sz="half" idx="10"/>
          </p:nvPr>
        </p:nvSpPr>
        <p:spPr/>
        <p:txBody>
          <a:bodyPr/>
          <a:lstStyle/>
          <a:p>
            <a:fld id="{7E49DD5E-3051-44BA-84B0-94F17A21B78A}" type="datetime1">
              <a:rPr lang="en-US" smtClean="0"/>
              <a:t>1/27/21</a:t>
            </a:fld>
            <a:endParaRPr lang="en-US" dirty="0"/>
          </a:p>
        </p:txBody>
      </p:sp>
      <p:sp>
        <p:nvSpPr>
          <p:cNvPr id="8" name="Footer Placeholder 7">
            <a:extLst>
              <a:ext uri="{FF2B5EF4-FFF2-40B4-BE49-F238E27FC236}">
                <a16:creationId xmlns:a16="http://schemas.microsoft.com/office/drawing/2014/main" id="{DCAC8735-8D73-7147-AD96-032AFF86AC0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AE69A75-1EEF-7444-8DD3-09B8AEEF779E}"/>
              </a:ext>
            </a:extLst>
          </p:cNvPr>
          <p:cNvSpPr>
            <a:spLocks noGrp="1"/>
          </p:cNvSpPr>
          <p:nvPr>
            <p:ph type="sldNum" sz="quarter" idx="12"/>
          </p:nvPr>
        </p:nvSpPr>
        <p:spPr/>
        <p:txBody>
          <a:bodyPr/>
          <a:lstStyle/>
          <a:p>
            <a:fld id="{05B2E71D-F326-E74C-B826-AF5D7E38328B}" type="slidenum">
              <a:rPr lang="en-US" smtClean="0"/>
              <a:t>‹#›</a:t>
            </a:fld>
            <a:endParaRPr lang="en-US" dirty="0"/>
          </a:p>
        </p:txBody>
      </p:sp>
    </p:spTree>
    <p:extLst>
      <p:ext uri="{BB962C8B-B14F-4D97-AF65-F5344CB8AC3E}">
        <p14:creationId xmlns:p14="http://schemas.microsoft.com/office/powerpoint/2010/main" val="4022886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9D9A7-79EB-BC46-B80F-D91495D880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7909C5-D6D1-C446-88DF-36DC8D564322}"/>
              </a:ext>
            </a:extLst>
          </p:cNvPr>
          <p:cNvSpPr>
            <a:spLocks noGrp="1"/>
          </p:cNvSpPr>
          <p:nvPr>
            <p:ph type="dt" sz="half" idx="10"/>
          </p:nvPr>
        </p:nvSpPr>
        <p:spPr/>
        <p:txBody>
          <a:bodyPr/>
          <a:lstStyle/>
          <a:p>
            <a:fld id="{A3CCE93C-CC45-4AF2-804C-7BFF712B279F}" type="datetime1">
              <a:rPr lang="en-US" smtClean="0"/>
              <a:t>1/27/21</a:t>
            </a:fld>
            <a:endParaRPr lang="en-US" dirty="0"/>
          </a:p>
        </p:txBody>
      </p:sp>
      <p:sp>
        <p:nvSpPr>
          <p:cNvPr id="4" name="Footer Placeholder 3">
            <a:extLst>
              <a:ext uri="{FF2B5EF4-FFF2-40B4-BE49-F238E27FC236}">
                <a16:creationId xmlns:a16="http://schemas.microsoft.com/office/drawing/2014/main" id="{EEF3BB25-0398-5340-9A79-860165034FD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224D99C-4939-6344-87CF-052342C9AE75}"/>
              </a:ext>
            </a:extLst>
          </p:cNvPr>
          <p:cNvSpPr>
            <a:spLocks noGrp="1"/>
          </p:cNvSpPr>
          <p:nvPr>
            <p:ph type="sldNum" sz="quarter" idx="12"/>
          </p:nvPr>
        </p:nvSpPr>
        <p:spPr/>
        <p:txBody>
          <a:bodyPr/>
          <a:lstStyle/>
          <a:p>
            <a:fld id="{05B2E71D-F326-E74C-B826-AF5D7E38328B}" type="slidenum">
              <a:rPr lang="en-US" smtClean="0"/>
              <a:t>‹#›</a:t>
            </a:fld>
            <a:endParaRPr lang="en-US" dirty="0"/>
          </a:p>
        </p:txBody>
      </p:sp>
    </p:spTree>
    <p:extLst>
      <p:ext uri="{BB962C8B-B14F-4D97-AF65-F5344CB8AC3E}">
        <p14:creationId xmlns:p14="http://schemas.microsoft.com/office/powerpoint/2010/main" val="19367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B19F88-3FCA-344D-9CF4-98A39680D331}"/>
              </a:ext>
            </a:extLst>
          </p:cNvPr>
          <p:cNvSpPr>
            <a:spLocks noGrp="1"/>
          </p:cNvSpPr>
          <p:nvPr>
            <p:ph type="dt" sz="half" idx="10"/>
          </p:nvPr>
        </p:nvSpPr>
        <p:spPr/>
        <p:txBody>
          <a:bodyPr/>
          <a:lstStyle/>
          <a:p>
            <a:fld id="{982F6AB0-F4EC-4746-B18D-855CCCCC1CD3}" type="datetime1">
              <a:rPr lang="en-US" smtClean="0"/>
              <a:t>1/27/21</a:t>
            </a:fld>
            <a:endParaRPr lang="en-US" dirty="0"/>
          </a:p>
        </p:txBody>
      </p:sp>
      <p:sp>
        <p:nvSpPr>
          <p:cNvPr id="3" name="Footer Placeholder 2">
            <a:extLst>
              <a:ext uri="{FF2B5EF4-FFF2-40B4-BE49-F238E27FC236}">
                <a16:creationId xmlns:a16="http://schemas.microsoft.com/office/drawing/2014/main" id="{46263D96-7C1D-E248-B79D-6C8E0E9A5D2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2DE8E55-821E-894C-8F71-D0B211BA37F2}"/>
              </a:ext>
            </a:extLst>
          </p:cNvPr>
          <p:cNvSpPr>
            <a:spLocks noGrp="1"/>
          </p:cNvSpPr>
          <p:nvPr>
            <p:ph type="sldNum" sz="quarter" idx="12"/>
          </p:nvPr>
        </p:nvSpPr>
        <p:spPr/>
        <p:txBody>
          <a:bodyPr/>
          <a:lstStyle/>
          <a:p>
            <a:fld id="{05B2E71D-F326-E74C-B826-AF5D7E38328B}" type="slidenum">
              <a:rPr lang="en-US" smtClean="0"/>
              <a:t>‹#›</a:t>
            </a:fld>
            <a:endParaRPr lang="en-US" dirty="0"/>
          </a:p>
        </p:txBody>
      </p:sp>
    </p:spTree>
    <p:extLst>
      <p:ext uri="{BB962C8B-B14F-4D97-AF65-F5344CB8AC3E}">
        <p14:creationId xmlns:p14="http://schemas.microsoft.com/office/powerpoint/2010/main" val="333567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51954-FB4B-B940-8B11-317CE3DE36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2E25B2-9DFB-0442-9362-875E98B06D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87FDB7-C8B7-134E-A43D-F135501A2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5C1270-A248-7146-BFDB-856490665AED}"/>
              </a:ext>
            </a:extLst>
          </p:cNvPr>
          <p:cNvSpPr>
            <a:spLocks noGrp="1"/>
          </p:cNvSpPr>
          <p:nvPr>
            <p:ph type="dt" sz="half" idx="10"/>
          </p:nvPr>
        </p:nvSpPr>
        <p:spPr/>
        <p:txBody>
          <a:bodyPr/>
          <a:lstStyle/>
          <a:p>
            <a:fld id="{54C0CEAC-05CB-4DCE-8D53-05B95204E269}" type="datetime1">
              <a:rPr lang="en-US" smtClean="0"/>
              <a:t>1/27/21</a:t>
            </a:fld>
            <a:endParaRPr lang="en-US" dirty="0"/>
          </a:p>
        </p:txBody>
      </p:sp>
      <p:sp>
        <p:nvSpPr>
          <p:cNvPr id="6" name="Footer Placeholder 5">
            <a:extLst>
              <a:ext uri="{FF2B5EF4-FFF2-40B4-BE49-F238E27FC236}">
                <a16:creationId xmlns:a16="http://schemas.microsoft.com/office/drawing/2014/main" id="{CEA2E75C-DAFC-FB4D-8CAE-91C642CCB99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1C3C84F-A82F-654C-80BA-6386C7FD8C4A}"/>
              </a:ext>
            </a:extLst>
          </p:cNvPr>
          <p:cNvSpPr>
            <a:spLocks noGrp="1"/>
          </p:cNvSpPr>
          <p:nvPr>
            <p:ph type="sldNum" sz="quarter" idx="12"/>
          </p:nvPr>
        </p:nvSpPr>
        <p:spPr/>
        <p:txBody>
          <a:bodyPr/>
          <a:lstStyle/>
          <a:p>
            <a:fld id="{05B2E71D-F326-E74C-B826-AF5D7E38328B}" type="slidenum">
              <a:rPr lang="en-US" smtClean="0"/>
              <a:t>‹#›</a:t>
            </a:fld>
            <a:endParaRPr lang="en-US" dirty="0"/>
          </a:p>
        </p:txBody>
      </p:sp>
    </p:spTree>
    <p:extLst>
      <p:ext uri="{BB962C8B-B14F-4D97-AF65-F5344CB8AC3E}">
        <p14:creationId xmlns:p14="http://schemas.microsoft.com/office/powerpoint/2010/main" val="299452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D8DC1-870D-534D-91D5-EEB8ACF1ED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4AA30C-E172-9F40-9E1B-C157050E05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38FCA18-DC1F-4A42-8178-8509FFD280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176E03-9FAE-4843-A4C0-E56FE32F61F7}"/>
              </a:ext>
            </a:extLst>
          </p:cNvPr>
          <p:cNvSpPr>
            <a:spLocks noGrp="1"/>
          </p:cNvSpPr>
          <p:nvPr>
            <p:ph type="dt" sz="half" idx="10"/>
          </p:nvPr>
        </p:nvSpPr>
        <p:spPr/>
        <p:txBody>
          <a:bodyPr/>
          <a:lstStyle/>
          <a:p>
            <a:fld id="{C72DB24E-D754-4DA5-B75D-2024142BE286}" type="datetime1">
              <a:rPr lang="en-US" smtClean="0"/>
              <a:t>1/27/21</a:t>
            </a:fld>
            <a:endParaRPr lang="en-US" dirty="0"/>
          </a:p>
        </p:txBody>
      </p:sp>
      <p:sp>
        <p:nvSpPr>
          <p:cNvPr id="6" name="Footer Placeholder 5">
            <a:extLst>
              <a:ext uri="{FF2B5EF4-FFF2-40B4-BE49-F238E27FC236}">
                <a16:creationId xmlns:a16="http://schemas.microsoft.com/office/drawing/2014/main" id="{CFD61133-CFC1-154D-A61E-440CA089DE4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5039CF3-F6B6-9B4F-A532-F168735EF73A}"/>
              </a:ext>
            </a:extLst>
          </p:cNvPr>
          <p:cNvSpPr>
            <a:spLocks noGrp="1"/>
          </p:cNvSpPr>
          <p:nvPr>
            <p:ph type="sldNum" sz="quarter" idx="12"/>
          </p:nvPr>
        </p:nvSpPr>
        <p:spPr/>
        <p:txBody>
          <a:bodyPr/>
          <a:lstStyle/>
          <a:p>
            <a:fld id="{05B2E71D-F326-E74C-B826-AF5D7E38328B}" type="slidenum">
              <a:rPr lang="en-US" smtClean="0"/>
              <a:t>‹#›</a:t>
            </a:fld>
            <a:endParaRPr lang="en-US" dirty="0"/>
          </a:p>
        </p:txBody>
      </p:sp>
    </p:spTree>
    <p:extLst>
      <p:ext uri="{BB962C8B-B14F-4D97-AF65-F5344CB8AC3E}">
        <p14:creationId xmlns:p14="http://schemas.microsoft.com/office/powerpoint/2010/main" val="3732516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DA8100-CF50-874E-8376-8A591B5527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F87439-5DDF-FE4E-8540-2BB39DD5F0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76322-41EE-1F41-933E-62D13A4C49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FBA5E1-F37D-413F-8E0E-E6FFCFADF682}" type="datetime1">
              <a:rPr lang="en-US" smtClean="0"/>
              <a:t>1/27/21</a:t>
            </a:fld>
            <a:endParaRPr lang="en-US" dirty="0"/>
          </a:p>
        </p:txBody>
      </p:sp>
      <p:sp>
        <p:nvSpPr>
          <p:cNvPr id="5" name="Footer Placeholder 4">
            <a:extLst>
              <a:ext uri="{FF2B5EF4-FFF2-40B4-BE49-F238E27FC236}">
                <a16:creationId xmlns:a16="http://schemas.microsoft.com/office/drawing/2014/main" id="{26EF743D-0726-834F-8B3F-C4540CC42B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E859F4D-7E5D-2044-A908-38A78F835C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B2E71D-F326-E74C-B826-AF5D7E38328B}" type="slidenum">
              <a:rPr lang="en-US" smtClean="0"/>
              <a:t>‹#›</a:t>
            </a:fld>
            <a:endParaRPr lang="en-US" dirty="0"/>
          </a:p>
        </p:txBody>
      </p:sp>
    </p:spTree>
    <p:extLst>
      <p:ext uri="{BB962C8B-B14F-4D97-AF65-F5344CB8AC3E}">
        <p14:creationId xmlns:p14="http://schemas.microsoft.com/office/powerpoint/2010/main" val="3289465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vlee2020/UCI-Project-2"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750FA7-A7B1-4149-84F3-9805609B944A}"/>
              </a:ext>
            </a:extLst>
          </p:cNvPr>
          <p:cNvPicPr>
            <a:picLocks noChangeAspect="1"/>
          </p:cNvPicPr>
          <p:nvPr/>
        </p:nvPicPr>
        <p:blipFill>
          <a:blip r:embed="rId3"/>
          <a:stretch>
            <a:fillRect/>
          </a:stretch>
        </p:blipFill>
        <p:spPr>
          <a:xfrm>
            <a:off x="-1" y="554268"/>
            <a:ext cx="9748555" cy="5483562"/>
          </a:xfrm>
          <a:prstGeom prst="rect">
            <a:avLst/>
          </a:prstGeom>
        </p:spPr>
      </p:pic>
      <p:sp>
        <p:nvSpPr>
          <p:cNvPr id="2" name="Title 1">
            <a:extLst>
              <a:ext uri="{FF2B5EF4-FFF2-40B4-BE49-F238E27FC236}">
                <a16:creationId xmlns:a16="http://schemas.microsoft.com/office/drawing/2014/main" id="{434F5D1E-74FC-B646-B0E2-CECAC0DE089D}"/>
              </a:ext>
            </a:extLst>
          </p:cNvPr>
          <p:cNvSpPr>
            <a:spLocks noGrp="1"/>
          </p:cNvSpPr>
          <p:nvPr>
            <p:ph type="ctrTitle"/>
          </p:nvPr>
        </p:nvSpPr>
        <p:spPr>
          <a:xfrm>
            <a:off x="6833937" y="1922850"/>
            <a:ext cx="5358064" cy="1506150"/>
          </a:xfrm>
        </p:spPr>
        <p:txBody>
          <a:bodyPr>
            <a:normAutofit fontScale="90000"/>
          </a:bodyPr>
          <a:lstStyle/>
          <a:p>
            <a:r>
              <a:rPr lang="en-US" dirty="0"/>
              <a:t>Go </a:t>
            </a:r>
            <a:r>
              <a:rPr lang="en-US" b="1" dirty="0"/>
              <a:t>Pokémon </a:t>
            </a:r>
            <a:r>
              <a:rPr lang="en-US" dirty="0"/>
              <a:t>Go!</a:t>
            </a:r>
          </a:p>
        </p:txBody>
      </p:sp>
      <p:sp>
        <p:nvSpPr>
          <p:cNvPr id="3" name="Subtitle 2">
            <a:extLst>
              <a:ext uri="{FF2B5EF4-FFF2-40B4-BE49-F238E27FC236}">
                <a16:creationId xmlns:a16="http://schemas.microsoft.com/office/drawing/2014/main" id="{CD72AD2E-2A3E-1E47-A531-D6ADC693C836}"/>
              </a:ext>
            </a:extLst>
          </p:cNvPr>
          <p:cNvSpPr>
            <a:spLocks noGrp="1"/>
          </p:cNvSpPr>
          <p:nvPr>
            <p:ph type="subTitle" idx="1"/>
          </p:nvPr>
        </p:nvSpPr>
        <p:spPr>
          <a:xfrm>
            <a:off x="6994358" y="3720803"/>
            <a:ext cx="4973053" cy="1655762"/>
          </a:xfrm>
        </p:spPr>
        <p:txBody>
          <a:bodyPr/>
          <a:lstStyle/>
          <a:p>
            <a:r>
              <a:rPr lang="en-US" dirty="0"/>
              <a:t>Exploring the world of one of the most globally beloved games</a:t>
            </a:r>
          </a:p>
        </p:txBody>
      </p:sp>
      <p:sp>
        <p:nvSpPr>
          <p:cNvPr id="5" name="Rectangle 4">
            <a:extLst>
              <a:ext uri="{FF2B5EF4-FFF2-40B4-BE49-F238E27FC236}">
                <a16:creationId xmlns:a16="http://schemas.microsoft.com/office/drawing/2014/main" id="{1B45F442-84B5-FC4B-9056-E302974CF609}"/>
              </a:ext>
            </a:extLst>
          </p:cNvPr>
          <p:cNvSpPr/>
          <p:nvPr/>
        </p:nvSpPr>
        <p:spPr>
          <a:xfrm>
            <a:off x="0" y="6027439"/>
            <a:ext cx="12192000" cy="2866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45503761-4F12-2F42-BC97-9A4D7640413B}"/>
              </a:ext>
            </a:extLst>
          </p:cNvPr>
          <p:cNvPicPr>
            <a:picLocks noChangeAspect="1"/>
          </p:cNvPicPr>
          <p:nvPr/>
        </p:nvPicPr>
        <p:blipFill>
          <a:blip r:embed="rId4"/>
          <a:stretch>
            <a:fillRect/>
          </a:stretch>
        </p:blipFill>
        <p:spPr>
          <a:xfrm>
            <a:off x="7684168" y="1117453"/>
            <a:ext cx="3868044" cy="1406952"/>
          </a:xfrm>
          <a:prstGeom prst="rect">
            <a:avLst/>
          </a:prstGeom>
          <a:effectLst>
            <a:softEdge rad="127000"/>
          </a:effectLst>
        </p:spPr>
      </p:pic>
      <p:sp>
        <p:nvSpPr>
          <p:cNvPr id="7" name="Rectangle 6">
            <a:extLst>
              <a:ext uri="{FF2B5EF4-FFF2-40B4-BE49-F238E27FC236}">
                <a16:creationId xmlns:a16="http://schemas.microsoft.com/office/drawing/2014/main" id="{16BE5452-0B52-984B-884A-0EC0F4938752}"/>
              </a:ext>
            </a:extLst>
          </p:cNvPr>
          <p:cNvSpPr/>
          <p:nvPr/>
        </p:nvSpPr>
        <p:spPr>
          <a:xfrm>
            <a:off x="0" y="284727"/>
            <a:ext cx="12192000" cy="2866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D322C12A-7B4C-4A87-8208-BA23CEA3735A}"/>
              </a:ext>
            </a:extLst>
          </p:cNvPr>
          <p:cNvSpPr>
            <a:spLocks noGrp="1"/>
          </p:cNvSpPr>
          <p:nvPr>
            <p:ph type="sldNum" sz="quarter" idx="12"/>
          </p:nvPr>
        </p:nvSpPr>
        <p:spPr/>
        <p:txBody>
          <a:bodyPr/>
          <a:lstStyle/>
          <a:p>
            <a:fld id="{05B2E71D-F326-E74C-B826-AF5D7E38328B}" type="slidenum">
              <a:rPr lang="en-US" smtClean="0"/>
              <a:t>1</a:t>
            </a:fld>
            <a:endParaRPr lang="en-US" dirty="0"/>
          </a:p>
        </p:txBody>
      </p:sp>
    </p:spTree>
    <p:extLst>
      <p:ext uri="{BB962C8B-B14F-4D97-AF65-F5344CB8AC3E}">
        <p14:creationId xmlns:p14="http://schemas.microsoft.com/office/powerpoint/2010/main" val="1305507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A6C8BD4-58D7-4C46-B3BC-E505792429DD}"/>
              </a:ext>
            </a:extLst>
          </p:cNvPr>
          <p:cNvSpPr/>
          <p:nvPr/>
        </p:nvSpPr>
        <p:spPr>
          <a:xfrm>
            <a:off x="4591664" y="1844548"/>
            <a:ext cx="7279623" cy="377820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968274-94FE-0D45-A0EB-8149830EEC05}"/>
              </a:ext>
            </a:extLst>
          </p:cNvPr>
          <p:cNvSpPr>
            <a:spLocks noGrp="1"/>
          </p:cNvSpPr>
          <p:nvPr>
            <p:ph type="title"/>
          </p:nvPr>
        </p:nvSpPr>
        <p:spPr>
          <a:xfrm>
            <a:off x="389539" y="369022"/>
            <a:ext cx="10515600" cy="1014662"/>
          </a:xfrm>
        </p:spPr>
        <p:txBody>
          <a:bodyPr/>
          <a:lstStyle/>
          <a:p>
            <a:r>
              <a:rPr lang="en-US" b="1" dirty="0"/>
              <a:t>HTML Website Development</a:t>
            </a:r>
          </a:p>
        </p:txBody>
      </p:sp>
      <p:sp>
        <p:nvSpPr>
          <p:cNvPr id="3" name="Content Placeholder 2">
            <a:extLst>
              <a:ext uri="{FF2B5EF4-FFF2-40B4-BE49-F238E27FC236}">
                <a16:creationId xmlns:a16="http://schemas.microsoft.com/office/drawing/2014/main" id="{79D6E982-57A0-8D45-BD8F-8325BA071B8B}"/>
              </a:ext>
            </a:extLst>
          </p:cNvPr>
          <p:cNvSpPr>
            <a:spLocks noGrp="1"/>
          </p:cNvSpPr>
          <p:nvPr>
            <p:ph idx="1"/>
          </p:nvPr>
        </p:nvSpPr>
        <p:spPr>
          <a:xfrm>
            <a:off x="320713" y="2040425"/>
            <a:ext cx="4270952" cy="4351338"/>
          </a:xfrm>
        </p:spPr>
        <p:txBody>
          <a:bodyPr>
            <a:normAutofit/>
          </a:bodyPr>
          <a:lstStyle/>
          <a:p>
            <a:r>
              <a:rPr lang="en-US" sz="2400" dirty="0"/>
              <a:t>HTML – 11 landing pages</a:t>
            </a:r>
          </a:p>
          <a:p>
            <a:r>
              <a:rPr lang="en-US" sz="2400" dirty="0"/>
              <a:t>Interactive site using dropdown navigation</a:t>
            </a:r>
          </a:p>
          <a:p>
            <a:pPr lvl="1"/>
            <a:r>
              <a:rPr lang="en-US" dirty="0"/>
              <a:t>Bootstrap</a:t>
            </a:r>
          </a:p>
          <a:p>
            <a:r>
              <a:rPr lang="en-US" sz="2400" dirty="0"/>
              <a:t>CSS folder with 3 CSS files</a:t>
            </a:r>
          </a:p>
          <a:p>
            <a:r>
              <a:rPr lang="en-US" sz="2400" dirty="0"/>
              <a:t>Images folder</a:t>
            </a:r>
          </a:p>
        </p:txBody>
      </p:sp>
      <p:sp>
        <p:nvSpPr>
          <p:cNvPr id="5" name="TextBox 4">
            <a:extLst>
              <a:ext uri="{FF2B5EF4-FFF2-40B4-BE49-F238E27FC236}">
                <a16:creationId xmlns:a16="http://schemas.microsoft.com/office/drawing/2014/main" id="{D3481BC5-EA2E-1A45-84C6-B7805C1B7D9A}"/>
              </a:ext>
            </a:extLst>
          </p:cNvPr>
          <p:cNvSpPr txBox="1"/>
          <p:nvPr/>
        </p:nvSpPr>
        <p:spPr>
          <a:xfrm>
            <a:off x="5851358" y="5642796"/>
            <a:ext cx="4876800" cy="369332"/>
          </a:xfrm>
          <a:prstGeom prst="rect">
            <a:avLst/>
          </a:prstGeom>
          <a:noFill/>
        </p:spPr>
        <p:txBody>
          <a:bodyPr wrap="square" rtlCol="0">
            <a:spAutoFit/>
          </a:bodyPr>
          <a:lstStyle/>
          <a:p>
            <a:pPr algn="ctr"/>
            <a:r>
              <a:rPr lang="en-US" dirty="0"/>
              <a:t>Home Page Intro Section</a:t>
            </a:r>
          </a:p>
        </p:txBody>
      </p:sp>
      <p:sp>
        <p:nvSpPr>
          <p:cNvPr id="6" name="Rectangle 5">
            <a:extLst>
              <a:ext uri="{FF2B5EF4-FFF2-40B4-BE49-F238E27FC236}">
                <a16:creationId xmlns:a16="http://schemas.microsoft.com/office/drawing/2014/main" id="{A2AF4242-24CF-194B-B7C5-0C3DBDB73BF5}"/>
              </a:ext>
            </a:extLst>
          </p:cNvPr>
          <p:cNvSpPr/>
          <p:nvPr/>
        </p:nvSpPr>
        <p:spPr>
          <a:xfrm>
            <a:off x="1" y="1235242"/>
            <a:ext cx="12192000" cy="27881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FE08D55-95AB-7E48-9342-9A571906F5A4}"/>
              </a:ext>
            </a:extLst>
          </p:cNvPr>
          <p:cNvPicPr>
            <a:picLocks noChangeAspect="1"/>
          </p:cNvPicPr>
          <p:nvPr/>
        </p:nvPicPr>
        <p:blipFill>
          <a:blip r:embed="rId3"/>
          <a:stretch>
            <a:fillRect/>
          </a:stretch>
        </p:blipFill>
        <p:spPr>
          <a:xfrm>
            <a:off x="4742771" y="1988953"/>
            <a:ext cx="7010529" cy="3508018"/>
          </a:xfrm>
          <a:prstGeom prst="rect">
            <a:avLst/>
          </a:prstGeom>
        </p:spPr>
      </p:pic>
      <p:sp>
        <p:nvSpPr>
          <p:cNvPr id="4" name="Slide Number Placeholder 3">
            <a:extLst>
              <a:ext uri="{FF2B5EF4-FFF2-40B4-BE49-F238E27FC236}">
                <a16:creationId xmlns:a16="http://schemas.microsoft.com/office/drawing/2014/main" id="{F811CA2C-E33E-43B0-9A32-54A92AD930D5}"/>
              </a:ext>
            </a:extLst>
          </p:cNvPr>
          <p:cNvSpPr>
            <a:spLocks noGrp="1"/>
          </p:cNvSpPr>
          <p:nvPr>
            <p:ph type="sldNum" sz="quarter" idx="12"/>
          </p:nvPr>
        </p:nvSpPr>
        <p:spPr/>
        <p:txBody>
          <a:bodyPr/>
          <a:lstStyle/>
          <a:p>
            <a:fld id="{05B2E71D-F326-E74C-B826-AF5D7E38328B}" type="slidenum">
              <a:rPr lang="en-US" smtClean="0"/>
              <a:t>10</a:t>
            </a:fld>
            <a:endParaRPr lang="en-US" dirty="0"/>
          </a:p>
        </p:txBody>
      </p:sp>
    </p:spTree>
    <p:extLst>
      <p:ext uri="{BB962C8B-B14F-4D97-AF65-F5344CB8AC3E}">
        <p14:creationId xmlns:p14="http://schemas.microsoft.com/office/powerpoint/2010/main" val="2617812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22725-F722-9549-BB0F-A2E0E5B7DEF2}"/>
              </a:ext>
            </a:extLst>
          </p:cNvPr>
          <p:cNvSpPr>
            <a:spLocks noGrp="1"/>
          </p:cNvSpPr>
          <p:nvPr>
            <p:ph type="title"/>
          </p:nvPr>
        </p:nvSpPr>
        <p:spPr>
          <a:xfrm>
            <a:off x="533400" y="363537"/>
            <a:ext cx="10515600" cy="1325563"/>
          </a:xfrm>
        </p:spPr>
        <p:txBody>
          <a:bodyPr/>
          <a:lstStyle/>
          <a:p>
            <a:r>
              <a:rPr lang="en-US" b="1" dirty="0"/>
              <a:t>HTML Website Overview</a:t>
            </a:r>
          </a:p>
        </p:txBody>
      </p:sp>
      <p:sp>
        <p:nvSpPr>
          <p:cNvPr id="3" name="Content Placeholder 2">
            <a:extLst>
              <a:ext uri="{FF2B5EF4-FFF2-40B4-BE49-F238E27FC236}">
                <a16:creationId xmlns:a16="http://schemas.microsoft.com/office/drawing/2014/main" id="{88EB1751-5636-6246-90F9-13A1D570BEB5}"/>
              </a:ext>
            </a:extLst>
          </p:cNvPr>
          <p:cNvSpPr>
            <a:spLocks noGrp="1"/>
          </p:cNvSpPr>
          <p:nvPr>
            <p:ph idx="1"/>
          </p:nvPr>
        </p:nvSpPr>
        <p:spPr>
          <a:xfrm>
            <a:off x="838200" y="1825625"/>
            <a:ext cx="6326687" cy="4351338"/>
          </a:xfrm>
        </p:spPr>
        <p:txBody>
          <a:bodyPr>
            <a:normAutofit/>
          </a:bodyPr>
          <a:lstStyle/>
          <a:p>
            <a:r>
              <a:rPr lang="en-US" dirty="0"/>
              <a:t>Theme: Pokémon </a:t>
            </a:r>
          </a:p>
          <a:p>
            <a:r>
              <a:rPr lang="en-US" dirty="0"/>
              <a:t>Long form format</a:t>
            </a:r>
          </a:p>
          <a:p>
            <a:r>
              <a:rPr lang="en-US" dirty="0"/>
              <a:t>Multiple interactive sections including:</a:t>
            </a:r>
          </a:p>
          <a:p>
            <a:pPr lvl="1"/>
            <a:r>
              <a:rPr lang="en-US" dirty="0"/>
              <a:t> Website Introduction</a:t>
            </a:r>
          </a:p>
          <a:p>
            <a:pPr lvl="1"/>
            <a:r>
              <a:rPr lang="en-US" dirty="0"/>
              <a:t>Download your Favorite Screensaver</a:t>
            </a:r>
          </a:p>
          <a:p>
            <a:pPr lvl="1"/>
            <a:r>
              <a:rPr lang="en-US" dirty="0"/>
              <a:t>Meet a Character </a:t>
            </a:r>
          </a:p>
          <a:p>
            <a:pPr lvl="1"/>
            <a:r>
              <a:rPr lang="en-US" dirty="0"/>
              <a:t>Pokémon GO! Latest news</a:t>
            </a:r>
          </a:p>
          <a:p>
            <a:pPr lvl="1"/>
            <a:r>
              <a:rPr lang="en-US" dirty="0"/>
              <a:t>Footer section with terms, privacy, team information</a:t>
            </a:r>
          </a:p>
        </p:txBody>
      </p:sp>
      <p:sp>
        <p:nvSpPr>
          <p:cNvPr id="8" name="Rectangle 7">
            <a:extLst>
              <a:ext uri="{FF2B5EF4-FFF2-40B4-BE49-F238E27FC236}">
                <a16:creationId xmlns:a16="http://schemas.microsoft.com/office/drawing/2014/main" id="{B8DAE5E1-1711-7040-ACE1-CFFEE02EEFB0}"/>
              </a:ext>
            </a:extLst>
          </p:cNvPr>
          <p:cNvSpPr/>
          <p:nvPr/>
        </p:nvSpPr>
        <p:spPr>
          <a:xfrm rot="16200000">
            <a:off x="4887864" y="3302280"/>
            <a:ext cx="6858000" cy="2534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996BEA6-8526-A94B-AD6F-ABA927B32C4A}"/>
              </a:ext>
            </a:extLst>
          </p:cNvPr>
          <p:cNvPicPr>
            <a:picLocks noChangeAspect="1"/>
          </p:cNvPicPr>
          <p:nvPr/>
        </p:nvPicPr>
        <p:blipFill>
          <a:blip r:embed="rId3"/>
          <a:stretch>
            <a:fillRect/>
          </a:stretch>
        </p:blipFill>
        <p:spPr>
          <a:xfrm>
            <a:off x="8431682" y="0"/>
            <a:ext cx="3760318" cy="5827669"/>
          </a:xfrm>
          <a:prstGeom prst="rect">
            <a:avLst/>
          </a:prstGeom>
        </p:spPr>
      </p:pic>
      <p:pic>
        <p:nvPicPr>
          <p:cNvPr id="9" name="Picture 8">
            <a:extLst>
              <a:ext uri="{FF2B5EF4-FFF2-40B4-BE49-F238E27FC236}">
                <a16:creationId xmlns:a16="http://schemas.microsoft.com/office/drawing/2014/main" id="{435D5190-66AA-534C-B277-8CB295058835}"/>
              </a:ext>
            </a:extLst>
          </p:cNvPr>
          <p:cNvPicPr>
            <a:picLocks noChangeAspect="1"/>
          </p:cNvPicPr>
          <p:nvPr/>
        </p:nvPicPr>
        <p:blipFill>
          <a:blip r:embed="rId4"/>
          <a:stretch>
            <a:fillRect/>
          </a:stretch>
        </p:blipFill>
        <p:spPr>
          <a:xfrm>
            <a:off x="9028344" y="5827669"/>
            <a:ext cx="2858855" cy="1030331"/>
          </a:xfrm>
          <a:prstGeom prst="rect">
            <a:avLst/>
          </a:prstGeom>
        </p:spPr>
      </p:pic>
      <p:sp>
        <p:nvSpPr>
          <p:cNvPr id="5" name="Slide Number Placeholder 4">
            <a:extLst>
              <a:ext uri="{FF2B5EF4-FFF2-40B4-BE49-F238E27FC236}">
                <a16:creationId xmlns:a16="http://schemas.microsoft.com/office/drawing/2014/main" id="{42A78D44-F817-444C-A175-92C84FB05E9C}"/>
              </a:ext>
            </a:extLst>
          </p:cNvPr>
          <p:cNvSpPr>
            <a:spLocks noGrp="1"/>
          </p:cNvSpPr>
          <p:nvPr>
            <p:ph type="sldNum" sz="quarter" idx="12"/>
          </p:nvPr>
        </p:nvSpPr>
        <p:spPr/>
        <p:txBody>
          <a:bodyPr/>
          <a:lstStyle/>
          <a:p>
            <a:fld id="{05B2E71D-F326-E74C-B826-AF5D7E38328B}" type="slidenum">
              <a:rPr lang="en-US" smtClean="0"/>
              <a:t>11</a:t>
            </a:fld>
            <a:endParaRPr lang="en-US" dirty="0"/>
          </a:p>
        </p:txBody>
      </p:sp>
    </p:spTree>
    <p:extLst>
      <p:ext uri="{BB962C8B-B14F-4D97-AF65-F5344CB8AC3E}">
        <p14:creationId xmlns:p14="http://schemas.microsoft.com/office/powerpoint/2010/main" val="3263039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2918-227B-BF49-8EBE-97709BFF531A}"/>
              </a:ext>
            </a:extLst>
          </p:cNvPr>
          <p:cNvSpPr>
            <a:spLocks noGrp="1"/>
          </p:cNvSpPr>
          <p:nvPr>
            <p:ph type="title"/>
          </p:nvPr>
        </p:nvSpPr>
        <p:spPr/>
        <p:txBody>
          <a:bodyPr/>
          <a:lstStyle/>
          <a:p>
            <a:r>
              <a:rPr lang="en-US" dirty="0"/>
              <a:t>HTML Code – Top Nav</a:t>
            </a:r>
          </a:p>
        </p:txBody>
      </p:sp>
      <p:sp>
        <p:nvSpPr>
          <p:cNvPr id="3" name="Content Placeholder 2">
            <a:extLst>
              <a:ext uri="{FF2B5EF4-FFF2-40B4-BE49-F238E27FC236}">
                <a16:creationId xmlns:a16="http://schemas.microsoft.com/office/drawing/2014/main" id="{A7A4D129-6F45-904E-A2E8-594DEABDA4F8}"/>
              </a:ext>
            </a:extLst>
          </p:cNvPr>
          <p:cNvSpPr>
            <a:spLocks noGrp="1"/>
          </p:cNvSpPr>
          <p:nvPr>
            <p:ph idx="1"/>
          </p:nvPr>
        </p:nvSpPr>
        <p:spPr>
          <a:xfrm>
            <a:off x="469231" y="2582779"/>
            <a:ext cx="4696327" cy="2649035"/>
          </a:xfrm>
        </p:spPr>
        <p:txBody>
          <a:bodyPr/>
          <a:lstStyle/>
          <a:p>
            <a:r>
              <a:rPr lang="en-US" dirty="0"/>
              <a:t>Navigation Bar HTML Code</a:t>
            </a:r>
          </a:p>
          <a:p>
            <a:pPr lvl="1"/>
            <a:r>
              <a:rPr lang="en-US" dirty="0"/>
              <a:t>Utilized Bootstrap nav to set up top navigation</a:t>
            </a:r>
          </a:p>
          <a:p>
            <a:pPr lvl="1"/>
            <a:r>
              <a:rPr lang="en-US" dirty="0"/>
              <a:t>Toggle method between each page</a:t>
            </a:r>
          </a:p>
          <a:p>
            <a:pPr lvl="1"/>
            <a:r>
              <a:rPr lang="en-US" dirty="0"/>
              <a:t>Dropdown menu with 3 chart pages for team</a:t>
            </a:r>
          </a:p>
        </p:txBody>
      </p:sp>
      <p:pic>
        <p:nvPicPr>
          <p:cNvPr id="4" name="Picture 3">
            <a:extLst>
              <a:ext uri="{FF2B5EF4-FFF2-40B4-BE49-F238E27FC236}">
                <a16:creationId xmlns:a16="http://schemas.microsoft.com/office/drawing/2014/main" id="{62ECDD60-BD65-344D-A459-155A3DE3BEB2}"/>
              </a:ext>
            </a:extLst>
          </p:cNvPr>
          <p:cNvPicPr>
            <a:picLocks noChangeAspect="1"/>
          </p:cNvPicPr>
          <p:nvPr/>
        </p:nvPicPr>
        <p:blipFill>
          <a:blip r:embed="rId3"/>
          <a:stretch>
            <a:fillRect/>
          </a:stretch>
        </p:blipFill>
        <p:spPr>
          <a:xfrm>
            <a:off x="0" y="0"/>
            <a:ext cx="12192000" cy="2101708"/>
          </a:xfrm>
          <a:prstGeom prst="rect">
            <a:avLst/>
          </a:prstGeom>
        </p:spPr>
      </p:pic>
      <p:pic>
        <p:nvPicPr>
          <p:cNvPr id="5" name="Picture 4">
            <a:extLst>
              <a:ext uri="{FF2B5EF4-FFF2-40B4-BE49-F238E27FC236}">
                <a16:creationId xmlns:a16="http://schemas.microsoft.com/office/drawing/2014/main" id="{351171C8-090B-7A46-A4A3-871373A9F71A}"/>
              </a:ext>
            </a:extLst>
          </p:cNvPr>
          <p:cNvPicPr>
            <a:picLocks noChangeAspect="1"/>
          </p:cNvPicPr>
          <p:nvPr/>
        </p:nvPicPr>
        <p:blipFill>
          <a:blip r:embed="rId4"/>
          <a:stretch>
            <a:fillRect/>
          </a:stretch>
        </p:blipFill>
        <p:spPr>
          <a:xfrm>
            <a:off x="5564008" y="2008867"/>
            <a:ext cx="6627992" cy="4849133"/>
          </a:xfrm>
          <a:prstGeom prst="rect">
            <a:avLst/>
          </a:prstGeom>
        </p:spPr>
      </p:pic>
      <p:sp>
        <p:nvSpPr>
          <p:cNvPr id="6" name="Slide Number Placeholder 5">
            <a:extLst>
              <a:ext uri="{FF2B5EF4-FFF2-40B4-BE49-F238E27FC236}">
                <a16:creationId xmlns:a16="http://schemas.microsoft.com/office/drawing/2014/main" id="{69E35116-7978-422D-BD12-20BEA7EC8FAC}"/>
              </a:ext>
            </a:extLst>
          </p:cNvPr>
          <p:cNvSpPr>
            <a:spLocks noGrp="1"/>
          </p:cNvSpPr>
          <p:nvPr>
            <p:ph type="sldNum" sz="quarter" idx="12"/>
          </p:nvPr>
        </p:nvSpPr>
        <p:spPr/>
        <p:txBody>
          <a:bodyPr/>
          <a:lstStyle/>
          <a:p>
            <a:fld id="{05B2E71D-F326-E74C-B826-AF5D7E38328B}" type="slidenum">
              <a:rPr lang="en-US" smtClean="0"/>
              <a:t>12</a:t>
            </a:fld>
            <a:endParaRPr lang="en-US" dirty="0"/>
          </a:p>
        </p:txBody>
      </p:sp>
    </p:spTree>
    <p:extLst>
      <p:ext uri="{BB962C8B-B14F-4D97-AF65-F5344CB8AC3E}">
        <p14:creationId xmlns:p14="http://schemas.microsoft.com/office/powerpoint/2010/main" val="1315309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E79ED-9CEF-594D-9B9C-8A1B2AA9ED8A}"/>
              </a:ext>
            </a:extLst>
          </p:cNvPr>
          <p:cNvSpPr>
            <a:spLocks noGrp="1"/>
          </p:cNvSpPr>
          <p:nvPr>
            <p:ph type="title"/>
          </p:nvPr>
        </p:nvSpPr>
        <p:spPr>
          <a:xfrm>
            <a:off x="513736" y="583165"/>
            <a:ext cx="10515600" cy="1325563"/>
          </a:xfrm>
        </p:spPr>
        <p:txBody>
          <a:bodyPr/>
          <a:lstStyle/>
          <a:p>
            <a:r>
              <a:rPr lang="en-US" b="1" dirty="0"/>
              <a:t>Bar Chart</a:t>
            </a:r>
          </a:p>
        </p:txBody>
      </p:sp>
      <p:sp>
        <p:nvSpPr>
          <p:cNvPr id="4" name="Rectangle 3">
            <a:extLst>
              <a:ext uri="{FF2B5EF4-FFF2-40B4-BE49-F238E27FC236}">
                <a16:creationId xmlns:a16="http://schemas.microsoft.com/office/drawing/2014/main" id="{C9ACB1AD-8F11-1245-9E83-DB198E799457}"/>
              </a:ext>
            </a:extLst>
          </p:cNvPr>
          <p:cNvSpPr/>
          <p:nvPr/>
        </p:nvSpPr>
        <p:spPr>
          <a:xfrm>
            <a:off x="0" y="365125"/>
            <a:ext cx="12192000" cy="27881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2">
            <a:extLst>
              <a:ext uri="{FF2B5EF4-FFF2-40B4-BE49-F238E27FC236}">
                <a16:creationId xmlns:a16="http://schemas.microsoft.com/office/drawing/2014/main" id="{2F6C866F-F286-42C1-B9CE-479F44C5B608}"/>
              </a:ext>
            </a:extLst>
          </p:cNvPr>
          <p:cNvSpPr>
            <a:spLocks noGrp="1"/>
          </p:cNvSpPr>
          <p:nvPr>
            <p:ph idx="1"/>
          </p:nvPr>
        </p:nvSpPr>
        <p:spPr>
          <a:xfrm>
            <a:off x="665269" y="1536831"/>
            <a:ext cx="3977037" cy="4667250"/>
          </a:xfrm>
        </p:spPr>
        <p:txBody>
          <a:bodyPr>
            <a:normAutofit/>
          </a:bodyPr>
          <a:lstStyle/>
          <a:p>
            <a:r>
              <a:rPr lang="en-US" sz="1600" dirty="0"/>
              <a:t>D3-JS powered bar chart</a:t>
            </a:r>
          </a:p>
          <a:p>
            <a:pPr marL="457200" lvl="1" indent="0">
              <a:buNone/>
            </a:pPr>
            <a:endParaRPr lang="en-US" sz="1200" dirty="0"/>
          </a:p>
          <a:p>
            <a:r>
              <a:rPr lang="en-US" sz="1400" dirty="0"/>
              <a:t>Flask driven D3.JS Bar Chart: </a:t>
            </a:r>
          </a:p>
          <a:p>
            <a:pPr lvl="1"/>
            <a:r>
              <a:rPr lang="en-US" sz="1400" dirty="0"/>
              <a:t>Data consists of 2 of 11 available columns: </a:t>
            </a:r>
          </a:p>
          <a:p>
            <a:pPr lvl="2"/>
            <a:r>
              <a:rPr lang="en-US" sz="1400" dirty="0"/>
              <a:t>Pokémon's name and the total power (Sum of the Attack points, Defense points, Hit points (hp), Special Attack points, Special defense points and the Pokémon's Speed.</a:t>
            </a:r>
          </a:p>
          <a:p>
            <a:pPr lvl="1"/>
            <a:r>
              <a:rPr lang="en-US" sz="1400" dirty="0"/>
              <a:t>Pokémon are sorted by the </a:t>
            </a:r>
            <a:r>
              <a:rPr lang="en-US" sz="1400" dirty="0" err="1"/>
              <a:t>Pokédex</a:t>
            </a:r>
            <a:r>
              <a:rPr lang="en-US" sz="1400" dirty="0"/>
              <a:t> number and Generation.</a:t>
            </a:r>
          </a:p>
          <a:p>
            <a:r>
              <a:rPr lang="en-US" sz="1400" dirty="0"/>
              <a:t>Tooltip: </a:t>
            </a:r>
          </a:p>
          <a:p>
            <a:pPr lvl="1"/>
            <a:r>
              <a:rPr lang="en-US" sz="1400" dirty="0"/>
              <a:t>Color swap on bar selection for Pokémon. </a:t>
            </a:r>
          </a:p>
          <a:p>
            <a:pPr lvl="1"/>
            <a:endParaRPr lang="en-US" sz="1200" dirty="0"/>
          </a:p>
          <a:p>
            <a:endParaRPr lang="en-US" sz="1600" dirty="0"/>
          </a:p>
          <a:p>
            <a:endParaRPr lang="en-US" sz="1600" dirty="0"/>
          </a:p>
        </p:txBody>
      </p:sp>
      <p:sp>
        <p:nvSpPr>
          <p:cNvPr id="6" name="Rectangle 5">
            <a:extLst>
              <a:ext uri="{FF2B5EF4-FFF2-40B4-BE49-F238E27FC236}">
                <a16:creationId xmlns:a16="http://schemas.microsoft.com/office/drawing/2014/main" id="{97A5864E-DA14-4B9C-B05A-4E7A871D887A}"/>
              </a:ext>
            </a:extLst>
          </p:cNvPr>
          <p:cNvSpPr/>
          <p:nvPr/>
        </p:nvSpPr>
        <p:spPr>
          <a:xfrm>
            <a:off x="4821080" y="1536831"/>
            <a:ext cx="6721992" cy="441468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2BD4BDB7-5F2E-4572-B75C-74A9CB3067DD}"/>
              </a:ext>
            </a:extLst>
          </p:cNvPr>
          <p:cNvSpPr>
            <a:spLocks noGrp="1"/>
          </p:cNvSpPr>
          <p:nvPr>
            <p:ph type="sldNum" sz="quarter" idx="12"/>
          </p:nvPr>
        </p:nvSpPr>
        <p:spPr/>
        <p:txBody>
          <a:bodyPr/>
          <a:lstStyle/>
          <a:p>
            <a:fld id="{05B2E71D-F326-E74C-B826-AF5D7E38328B}" type="slidenum">
              <a:rPr lang="en-US" smtClean="0"/>
              <a:t>13</a:t>
            </a:fld>
            <a:endParaRPr lang="en-US" dirty="0"/>
          </a:p>
        </p:txBody>
      </p:sp>
      <p:pic>
        <p:nvPicPr>
          <p:cNvPr id="9" name="Picture 8">
            <a:extLst>
              <a:ext uri="{FF2B5EF4-FFF2-40B4-BE49-F238E27FC236}">
                <a16:creationId xmlns:a16="http://schemas.microsoft.com/office/drawing/2014/main" id="{85263C8C-37C2-45EC-A4E0-5BF1C04F5347}"/>
              </a:ext>
            </a:extLst>
          </p:cNvPr>
          <p:cNvPicPr>
            <a:picLocks noChangeAspect="1"/>
          </p:cNvPicPr>
          <p:nvPr/>
        </p:nvPicPr>
        <p:blipFill>
          <a:blip r:embed="rId3"/>
          <a:stretch>
            <a:fillRect/>
          </a:stretch>
        </p:blipFill>
        <p:spPr>
          <a:xfrm>
            <a:off x="4988561" y="1713607"/>
            <a:ext cx="6387030" cy="4139682"/>
          </a:xfrm>
          <a:prstGeom prst="rect">
            <a:avLst/>
          </a:prstGeom>
        </p:spPr>
      </p:pic>
    </p:spTree>
    <p:extLst>
      <p:ext uri="{BB962C8B-B14F-4D97-AF65-F5344CB8AC3E}">
        <p14:creationId xmlns:p14="http://schemas.microsoft.com/office/powerpoint/2010/main" val="2373630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21B4E-33B5-4041-8F6D-E1F9CD682AB6}"/>
              </a:ext>
            </a:extLst>
          </p:cNvPr>
          <p:cNvSpPr/>
          <p:nvPr/>
        </p:nvSpPr>
        <p:spPr>
          <a:xfrm>
            <a:off x="4742865" y="1113379"/>
            <a:ext cx="7020233" cy="481547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62703F-1CCA-6A42-9610-6B601CA4A37B}"/>
              </a:ext>
            </a:extLst>
          </p:cNvPr>
          <p:cNvSpPr>
            <a:spLocks noGrp="1"/>
          </p:cNvSpPr>
          <p:nvPr>
            <p:ph type="title"/>
          </p:nvPr>
        </p:nvSpPr>
        <p:spPr>
          <a:xfrm>
            <a:off x="428902" y="503609"/>
            <a:ext cx="4204115" cy="1325563"/>
          </a:xfrm>
        </p:spPr>
        <p:txBody>
          <a:bodyPr/>
          <a:lstStyle/>
          <a:p>
            <a:r>
              <a:rPr lang="en-US" b="1" dirty="0"/>
              <a:t>Radar Chart</a:t>
            </a:r>
          </a:p>
        </p:txBody>
      </p:sp>
      <p:sp>
        <p:nvSpPr>
          <p:cNvPr id="4" name="Content Placeholder 2">
            <a:extLst>
              <a:ext uri="{FF2B5EF4-FFF2-40B4-BE49-F238E27FC236}">
                <a16:creationId xmlns:a16="http://schemas.microsoft.com/office/drawing/2014/main" id="{25E547F8-8D4A-4075-95F6-35F05B880DCE}"/>
              </a:ext>
            </a:extLst>
          </p:cNvPr>
          <p:cNvSpPr txBox="1">
            <a:spLocks/>
          </p:cNvSpPr>
          <p:nvPr/>
        </p:nvSpPr>
        <p:spPr>
          <a:xfrm>
            <a:off x="468796" y="1782623"/>
            <a:ext cx="4103201"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Chart.js powered radar plot</a:t>
            </a:r>
          </a:p>
          <a:p>
            <a:r>
              <a:rPr lang="en-US" sz="1600" dirty="0"/>
              <a:t>JS code embedded within HTML script tags</a:t>
            </a:r>
          </a:p>
          <a:p>
            <a:pPr lvl="1"/>
            <a:r>
              <a:rPr lang="en-US" sz="1400" dirty="0"/>
              <a:t>Data consists of 6 columns: </a:t>
            </a:r>
          </a:p>
          <a:p>
            <a:pPr lvl="2"/>
            <a:r>
              <a:rPr lang="en-US" sz="1400" dirty="0"/>
              <a:t>HP, Attack, Defense, Sp. Attack, Sp. Defense, Speed</a:t>
            </a:r>
          </a:p>
          <a:p>
            <a:pPr lvl="2"/>
            <a:r>
              <a:rPr lang="en-US" sz="1400" dirty="0"/>
              <a:t>Type data averaged across primary class of each Pokémon</a:t>
            </a:r>
          </a:p>
          <a:p>
            <a:pPr lvl="1"/>
            <a:r>
              <a:rPr lang="en-US" sz="1400" dirty="0"/>
              <a:t>Color coded </a:t>
            </a:r>
            <a:r>
              <a:rPr lang="en-US" sz="1200" dirty="0"/>
              <a:t>line colors to match each Pokémon Type</a:t>
            </a:r>
          </a:p>
          <a:p>
            <a:r>
              <a:rPr lang="en-US" sz="1600" dirty="0"/>
              <a:t>Filter Function: </a:t>
            </a:r>
          </a:p>
          <a:p>
            <a:pPr lvl="1"/>
            <a:r>
              <a:rPr lang="en-US" sz="1400" dirty="0"/>
              <a:t>Types can be added or hidden by clicking legend icons</a:t>
            </a:r>
          </a:p>
          <a:p>
            <a:r>
              <a:rPr lang="en-US" sz="1600" dirty="0"/>
              <a:t>Tooltip: </a:t>
            </a:r>
          </a:p>
          <a:p>
            <a:pPr lvl="1"/>
            <a:r>
              <a:rPr lang="en-US" sz="1400" dirty="0"/>
              <a:t>Tooltip function highlights type and stat being selected</a:t>
            </a:r>
          </a:p>
          <a:p>
            <a:pPr marL="457200" lvl="1" indent="0">
              <a:buNone/>
            </a:pPr>
            <a:endParaRPr lang="en-US" sz="1400" dirty="0"/>
          </a:p>
          <a:p>
            <a:pPr lvl="1"/>
            <a:endParaRPr lang="en-US" sz="1400" dirty="0"/>
          </a:p>
          <a:p>
            <a:pPr marL="0" indent="0">
              <a:buNone/>
            </a:pPr>
            <a:endParaRPr lang="en-US" sz="1400" dirty="0"/>
          </a:p>
          <a:p>
            <a:pPr lvl="1"/>
            <a:endParaRPr lang="en-US" sz="1400" dirty="0"/>
          </a:p>
          <a:p>
            <a:endParaRPr lang="en-US" sz="1400" dirty="0"/>
          </a:p>
          <a:p>
            <a:endParaRPr lang="en-US" sz="1400" dirty="0"/>
          </a:p>
        </p:txBody>
      </p:sp>
      <p:pic>
        <p:nvPicPr>
          <p:cNvPr id="6" name="Picture 5" descr="Chart, radar chart&#10;&#10;Description automatically generated">
            <a:extLst>
              <a:ext uri="{FF2B5EF4-FFF2-40B4-BE49-F238E27FC236}">
                <a16:creationId xmlns:a16="http://schemas.microsoft.com/office/drawing/2014/main" id="{7FA72C65-313E-4AFD-A860-0A270D2B8ADC}"/>
              </a:ext>
            </a:extLst>
          </p:cNvPr>
          <p:cNvPicPr>
            <a:picLocks noChangeAspect="1"/>
          </p:cNvPicPr>
          <p:nvPr/>
        </p:nvPicPr>
        <p:blipFill rotWithShape="1">
          <a:blip r:embed="rId3"/>
          <a:srcRect l="4278" r="3637"/>
          <a:stretch/>
        </p:blipFill>
        <p:spPr>
          <a:xfrm>
            <a:off x="4918734" y="1335591"/>
            <a:ext cx="6670895" cy="4409030"/>
          </a:xfrm>
          <a:prstGeom prst="rect">
            <a:avLst/>
          </a:prstGeom>
        </p:spPr>
      </p:pic>
      <p:sp>
        <p:nvSpPr>
          <p:cNvPr id="5" name="Rectangle 4">
            <a:extLst>
              <a:ext uri="{FF2B5EF4-FFF2-40B4-BE49-F238E27FC236}">
                <a16:creationId xmlns:a16="http://schemas.microsoft.com/office/drawing/2014/main" id="{89EC3229-097E-D242-8D54-40DBC4625D96}"/>
              </a:ext>
            </a:extLst>
          </p:cNvPr>
          <p:cNvSpPr/>
          <p:nvPr/>
        </p:nvSpPr>
        <p:spPr>
          <a:xfrm>
            <a:off x="0" y="271343"/>
            <a:ext cx="12192000" cy="27881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a:extLst>
              <a:ext uri="{FF2B5EF4-FFF2-40B4-BE49-F238E27FC236}">
                <a16:creationId xmlns:a16="http://schemas.microsoft.com/office/drawing/2014/main" id="{A5DEE003-4580-413A-9367-E71609CC513C}"/>
              </a:ext>
            </a:extLst>
          </p:cNvPr>
          <p:cNvSpPr>
            <a:spLocks noGrp="1"/>
          </p:cNvSpPr>
          <p:nvPr>
            <p:ph type="sldNum" sz="quarter" idx="12"/>
          </p:nvPr>
        </p:nvSpPr>
        <p:spPr/>
        <p:txBody>
          <a:bodyPr/>
          <a:lstStyle/>
          <a:p>
            <a:fld id="{05B2E71D-F326-E74C-B826-AF5D7E38328B}" type="slidenum">
              <a:rPr lang="en-US" smtClean="0"/>
              <a:t>14</a:t>
            </a:fld>
            <a:endParaRPr lang="en-US" dirty="0"/>
          </a:p>
        </p:txBody>
      </p:sp>
    </p:spTree>
    <p:extLst>
      <p:ext uri="{BB962C8B-B14F-4D97-AF65-F5344CB8AC3E}">
        <p14:creationId xmlns:p14="http://schemas.microsoft.com/office/powerpoint/2010/main" val="1844332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7E3AA6-2917-4A41-ACF1-303C4F707CA3}"/>
              </a:ext>
            </a:extLst>
          </p:cNvPr>
          <p:cNvSpPr/>
          <p:nvPr/>
        </p:nvSpPr>
        <p:spPr>
          <a:xfrm>
            <a:off x="5128800" y="1366684"/>
            <a:ext cx="6721992" cy="441468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27FC7E-F6C9-1C4C-92BF-1A91E00F8F6E}"/>
              </a:ext>
            </a:extLst>
          </p:cNvPr>
          <p:cNvSpPr>
            <a:spLocks noGrp="1"/>
          </p:cNvSpPr>
          <p:nvPr>
            <p:ph type="title"/>
          </p:nvPr>
        </p:nvSpPr>
        <p:spPr>
          <a:xfrm>
            <a:off x="503238" y="504532"/>
            <a:ext cx="10515600" cy="1325563"/>
          </a:xfrm>
        </p:spPr>
        <p:txBody>
          <a:bodyPr/>
          <a:lstStyle/>
          <a:p>
            <a:r>
              <a:rPr lang="en-US" b="1" dirty="0"/>
              <a:t>Heatmap</a:t>
            </a:r>
          </a:p>
        </p:txBody>
      </p:sp>
      <p:sp>
        <p:nvSpPr>
          <p:cNvPr id="3" name="Content Placeholder 2">
            <a:extLst>
              <a:ext uri="{FF2B5EF4-FFF2-40B4-BE49-F238E27FC236}">
                <a16:creationId xmlns:a16="http://schemas.microsoft.com/office/drawing/2014/main" id="{D5AAF407-2344-BC4A-ADED-F1BD7835CCA2}"/>
              </a:ext>
            </a:extLst>
          </p:cNvPr>
          <p:cNvSpPr>
            <a:spLocks noGrp="1"/>
          </p:cNvSpPr>
          <p:nvPr>
            <p:ph idx="1"/>
          </p:nvPr>
        </p:nvSpPr>
        <p:spPr>
          <a:xfrm>
            <a:off x="665269" y="1536831"/>
            <a:ext cx="4301501" cy="4667250"/>
          </a:xfrm>
        </p:spPr>
        <p:txBody>
          <a:bodyPr>
            <a:normAutofit/>
          </a:bodyPr>
          <a:lstStyle/>
          <a:p>
            <a:r>
              <a:rPr lang="en-US" sz="1600" dirty="0"/>
              <a:t>D3-JS powered heatmap</a:t>
            </a:r>
          </a:p>
          <a:p>
            <a:pPr lvl="1"/>
            <a:r>
              <a:rPr lang="en-US" sz="1200" dirty="0"/>
              <a:t>JS code embedded within HTML script tags</a:t>
            </a:r>
          </a:p>
          <a:p>
            <a:r>
              <a:rPr lang="en-US" sz="1600" dirty="0"/>
              <a:t>HTML part of the code contains a div that is modified by d3</a:t>
            </a:r>
          </a:p>
          <a:p>
            <a:pPr lvl="1"/>
            <a:r>
              <a:rPr lang="en-US" sz="1200" dirty="0"/>
              <a:t>Data consists of 3 columns: </a:t>
            </a:r>
          </a:p>
          <a:p>
            <a:pPr lvl="2"/>
            <a:r>
              <a:rPr lang="en-US" sz="1200" dirty="0"/>
              <a:t>row, col, value</a:t>
            </a:r>
          </a:p>
          <a:p>
            <a:pPr lvl="2"/>
            <a:r>
              <a:rPr lang="en-US" sz="1200" dirty="0"/>
              <a:t>i.e. attacker_type, defender_type, effectiveness</a:t>
            </a:r>
          </a:p>
          <a:p>
            <a:pPr lvl="1"/>
            <a:r>
              <a:rPr lang="en-US" sz="1200" dirty="0"/>
              <a:t>Built scales and axis</a:t>
            </a:r>
          </a:p>
          <a:p>
            <a:pPr lvl="1"/>
            <a:r>
              <a:rPr lang="en-US" sz="1200" dirty="0"/>
              <a:t>A </a:t>
            </a:r>
            <a:r>
              <a:rPr lang="en-US" sz="1200" dirty="0">
                <a:solidFill>
                  <a:srgbClr val="C00000"/>
                </a:solidFill>
              </a:rPr>
              <a:t>scaleband() </a:t>
            </a:r>
            <a:r>
              <a:rPr lang="en-US" sz="1200" dirty="0"/>
              <a:t>used to control the size of each square using the padding property (ranges between 0-1)</a:t>
            </a:r>
          </a:p>
          <a:p>
            <a:pPr lvl="1"/>
            <a:r>
              <a:rPr lang="en-US" sz="1200" dirty="0"/>
              <a:t>Each rectangle added by using a </a:t>
            </a:r>
            <a:r>
              <a:rPr lang="en-US" sz="1200" dirty="0">
                <a:solidFill>
                  <a:srgbClr val="C00000"/>
                </a:solidFill>
              </a:rPr>
              <a:t>rect</a:t>
            </a:r>
            <a:r>
              <a:rPr lang="en-US" sz="1200" dirty="0">
                <a:solidFill>
                  <a:srgbClr val="FF0000"/>
                </a:solidFill>
              </a:rPr>
              <a:t> </a:t>
            </a:r>
            <a:r>
              <a:rPr lang="en-US" sz="1200" dirty="0"/>
              <a:t>element </a:t>
            </a:r>
          </a:p>
          <a:p>
            <a:r>
              <a:rPr lang="en-US" sz="1600" dirty="0"/>
              <a:t>3 Tooltip functions: </a:t>
            </a:r>
          </a:p>
          <a:p>
            <a:pPr lvl="1"/>
            <a:r>
              <a:rPr lang="en-US" sz="1200" dirty="0"/>
              <a:t>mouseover</a:t>
            </a:r>
          </a:p>
          <a:p>
            <a:pPr lvl="1"/>
            <a:r>
              <a:rPr lang="en-US" sz="1200" dirty="0"/>
              <a:t>mousemove</a:t>
            </a:r>
          </a:p>
          <a:p>
            <a:pPr lvl="1"/>
            <a:r>
              <a:rPr lang="en-US" sz="1200" dirty="0"/>
              <a:t>mouseleave</a:t>
            </a:r>
          </a:p>
          <a:p>
            <a:r>
              <a:rPr lang="en-US" sz="1600" dirty="0"/>
              <a:t>Handmade Legend:</a:t>
            </a:r>
          </a:p>
          <a:p>
            <a:pPr lvl="1"/>
            <a:r>
              <a:rPr lang="en-US" sz="1200" dirty="0"/>
              <a:t>Each element of the legend has a specific line of code</a:t>
            </a:r>
          </a:p>
          <a:p>
            <a:pPr lvl="1"/>
            <a:r>
              <a:rPr lang="en-US" sz="1200" dirty="0"/>
              <a:t>Allows for more customization but very tedious and time-consuming to implement</a:t>
            </a:r>
          </a:p>
          <a:p>
            <a:endParaRPr lang="en-US" sz="1600" dirty="0"/>
          </a:p>
          <a:p>
            <a:pPr lvl="1"/>
            <a:endParaRPr lang="en-US" sz="1200" dirty="0"/>
          </a:p>
          <a:p>
            <a:endParaRPr lang="en-US" sz="1600" dirty="0"/>
          </a:p>
          <a:p>
            <a:endParaRPr lang="en-US" sz="1600" dirty="0"/>
          </a:p>
        </p:txBody>
      </p:sp>
      <p:pic>
        <p:nvPicPr>
          <p:cNvPr id="5" name="Picture 4">
            <a:extLst>
              <a:ext uri="{FF2B5EF4-FFF2-40B4-BE49-F238E27FC236}">
                <a16:creationId xmlns:a16="http://schemas.microsoft.com/office/drawing/2014/main" id="{9EED8A27-A092-410D-8AFF-62E4F311B110}"/>
              </a:ext>
            </a:extLst>
          </p:cNvPr>
          <p:cNvPicPr>
            <a:picLocks noChangeAspect="1"/>
          </p:cNvPicPr>
          <p:nvPr/>
        </p:nvPicPr>
        <p:blipFill>
          <a:blip r:embed="rId3"/>
          <a:stretch>
            <a:fillRect/>
          </a:stretch>
        </p:blipFill>
        <p:spPr>
          <a:xfrm>
            <a:off x="5338916" y="1543643"/>
            <a:ext cx="6320349" cy="4083685"/>
          </a:xfrm>
          <a:prstGeom prst="rect">
            <a:avLst/>
          </a:prstGeom>
        </p:spPr>
      </p:pic>
      <p:sp>
        <p:nvSpPr>
          <p:cNvPr id="6" name="Rectangle 5">
            <a:extLst>
              <a:ext uri="{FF2B5EF4-FFF2-40B4-BE49-F238E27FC236}">
                <a16:creationId xmlns:a16="http://schemas.microsoft.com/office/drawing/2014/main" id="{F3B15F2D-E231-814E-B05F-033F91531314}"/>
              </a:ext>
            </a:extLst>
          </p:cNvPr>
          <p:cNvSpPr/>
          <p:nvPr/>
        </p:nvSpPr>
        <p:spPr>
          <a:xfrm>
            <a:off x="0" y="365125"/>
            <a:ext cx="12192000" cy="27881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a:extLst>
              <a:ext uri="{FF2B5EF4-FFF2-40B4-BE49-F238E27FC236}">
                <a16:creationId xmlns:a16="http://schemas.microsoft.com/office/drawing/2014/main" id="{F46CC879-11D0-4755-AF2C-EAD9A30D11F1}"/>
              </a:ext>
            </a:extLst>
          </p:cNvPr>
          <p:cNvSpPr>
            <a:spLocks noGrp="1"/>
          </p:cNvSpPr>
          <p:nvPr>
            <p:ph type="sldNum" sz="quarter" idx="12"/>
          </p:nvPr>
        </p:nvSpPr>
        <p:spPr/>
        <p:txBody>
          <a:bodyPr/>
          <a:lstStyle/>
          <a:p>
            <a:fld id="{05B2E71D-F326-E74C-B826-AF5D7E38328B}" type="slidenum">
              <a:rPr lang="en-US" smtClean="0"/>
              <a:t>15</a:t>
            </a:fld>
            <a:endParaRPr lang="en-US" dirty="0"/>
          </a:p>
        </p:txBody>
      </p:sp>
    </p:spTree>
    <p:extLst>
      <p:ext uri="{BB962C8B-B14F-4D97-AF65-F5344CB8AC3E}">
        <p14:creationId xmlns:p14="http://schemas.microsoft.com/office/powerpoint/2010/main" val="1206710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ED81E-4BB4-784C-BE1E-C0E8CBE1956B}"/>
              </a:ext>
            </a:extLst>
          </p:cNvPr>
          <p:cNvSpPr>
            <a:spLocks noGrp="1"/>
          </p:cNvSpPr>
          <p:nvPr>
            <p:ph type="title"/>
          </p:nvPr>
        </p:nvSpPr>
        <p:spPr/>
        <p:txBody>
          <a:bodyPr/>
          <a:lstStyle/>
          <a:p>
            <a:r>
              <a:rPr lang="en-US" b="1" dirty="0"/>
              <a:t>Summary</a:t>
            </a:r>
          </a:p>
        </p:txBody>
      </p:sp>
      <p:sp>
        <p:nvSpPr>
          <p:cNvPr id="3" name="Content Placeholder 2">
            <a:extLst>
              <a:ext uri="{FF2B5EF4-FFF2-40B4-BE49-F238E27FC236}">
                <a16:creationId xmlns:a16="http://schemas.microsoft.com/office/drawing/2014/main" id="{0F4B1501-F3FA-B241-AB75-64B73FC8401B}"/>
              </a:ext>
            </a:extLst>
          </p:cNvPr>
          <p:cNvSpPr>
            <a:spLocks noGrp="1"/>
          </p:cNvSpPr>
          <p:nvPr>
            <p:ph idx="1"/>
          </p:nvPr>
        </p:nvSpPr>
        <p:spPr/>
        <p:txBody>
          <a:bodyPr/>
          <a:lstStyle/>
          <a:p>
            <a:r>
              <a:rPr lang="en-US" dirty="0"/>
              <a:t>Exploring the world of Pokémon has never been so fun!</a:t>
            </a:r>
          </a:p>
          <a:p>
            <a:pPr lvl="1"/>
            <a:r>
              <a:rPr lang="en-US" dirty="0">
                <a:hlinkClick r:id="rId3"/>
              </a:rPr>
              <a:t>https://github.com/vlee2020/UCI-Project-2</a:t>
            </a:r>
            <a:r>
              <a:rPr lang="en-US" dirty="0"/>
              <a:t> </a:t>
            </a:r>
          </a:p>
          <a:p>
            <a:pPr marL="457200" lvl="1" indent="0">
              <a:buNone/>
            </a:pPr>
            <a:endParaRPr lang="en-US" dirty="0"/>
          </a:p>
          <a:p>
            <a:r>
              <a:rPr lang="en-US" dirty="0"/>
              <a:t>Infusing the range of programs – Flask API, JSON, web page development, chart developments and database creation – a fully interactive site highlights the globally beloved game for both new and advanced players</a:t>
            </a:r>
          </a:p>
          <a:p>
            <a:pPr marL="0" indent="0">
              <a:buNone/>
            </a:pPr>
            <a:endParaRPr lang="en-US" dirty="0"/>
          </a:p>
          <a:p>
            <a:r>
              <a:rPr lang="en-US" dirty="0"/>
              <a:t>DEMO!</a:t>
            </a:r>
          </a:p>
          <a:p>
            <a:endParaRPr lang="en-US" dirty="0"/>
          </a:p>
        </p:txBody>
      </p:sp>
      <p:sp>
        <p:nvSpPr>
          <p:cNvPr id="4" name="Rectangle 3">
            <a:extLst>
              <a:ext uri="{FF2B5EF4-FFF2-40B4-BE49-F238E27FC236}">
                <a16:creationId xmlns:a16="http://schemas.microsoft.com/office/drawing/2014/main" id="{B18CC78C-DD7A-3E47-8315-C2892DE942BA}"/>
              </a:ext>
            </a:extLst>
          </p:cNvPr>
          <p:cNvSpPr/>
          <p:nvPr/>
        </p:nvSpPr>
        <p:spPr>
          <a:xfrm>
            <a:off x="0" y="1411873"/>
            <a:ext cx="12192000" cy="27881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CEB42CA-CD88-4511-9A16-00F5E32AC1FD}"/>
              </a:ext>
            </a:extLst>
          </p:cNvPr>
          <p:cNvSpPr>
            <a:spLocks noGrp="1"/>
          </p:cNvSpPr>
          <p:nvPr>
            <p:ph type="sldNum" sz="quarter" idx="12"/>
          </p:nvPr>
        </p:nvSpPr>
        <p:spPr/>
        <p:txBody>
          <a:bodyPr/>
          <a:lstStyle/>
          <a:p>
            <a:fld id="{05B2E71D-F326-E74C-B826-AF5D7E38328B}" type="slidenum">
              <a:rPr lang="en-US" smtClean="0"/>
              <a:t>16</a:t>
            </a:fld>
            <a:endParaRPr lang="en-US" dirty="0"/>
          </a:p>
        </p:txBody>
      </p:sp>
    </p:spTree>
    <p:extLst>
      <p:ext uri="{BB962C8B-B14F-4D97-AF65-F5344CB8AC3E}">
        <p14:creationId xmlns:p14="http://schemas.microsoft.com/office/powerpoint/2010/main" val="15562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A067A-6801-CD4E-866A-81AD6A4B2AD7}"/>
              </a:ext>
            </a:extLst>
          </p:cNvPr>
          <p:cNvSpPr>
            <a:spLocks noGrp="1"/>
          </p:cNvSpPr>
          <p:nvPr>
            <p:ph type="title"/>
          </p:nvPr>
        </p:nvSpPr>
        <p:spPr/>
        <p:txBody>
          <a:bodyPr/>
          <a:lstStyle/>
          <a:p>
            <a:r>
              <a:rPr lang="en-US" dirty="0"/>
              <a:t>Project Requirements</a:t>
            </a:r>
          </a:p>
        </p:txBody>
      </p:sp>
      <p:sp>
        <p:nvSpPr>
          <p:cNvPr id="3" name="Content Placeholder 2">
            <a:extLst>
              <a:ext uri="{FF2B5EF4-FFF2-40B4-BE49-F238E27FC236}">
                <a16:creationId xmlns:a16="http://schemas.microsoft.com/office/drawing/2014/main" id="{BAE91E63-F89F-6546-BAEC-BC5D159B0523}"/>
              </a:ext>
            </a:extLst>
          </p:cNvPr>
          <p:cNvSpPr>
            <a:spLocks noGrp="1"/>
          </p:cNvSpPr>
          <p:nvPr>
            <p:ph idx="1"/>
          </p:nvPr>
        </p:nvSpPr>
        <p:spPr>
          <a:xfrm>
            <a:off x="838201" y="1825625"/>
            <a:ext cx="7070558" cy="4667250"/>
          </a:xfrm>
        </p:spPr>
        <p:txBody>
          <a:bodyPr>
            <a:normAutofit lnSpcReduction="10000"/>
          </a:bodyPr>
          <a:lstStyle/>
          <a:p>
            <a:r>
              <a:rPr lang="en-US" dirty="0"/>
              <a:t>Python-Flask power API</a:t>
            </a:r>
          </a:p>
          <a:p>
            <a:r>
              <a:rPr lang="en-US" dirty="0"/>
              <a:t>HTML/CSS</a:t>
            </a:r>
          </a:p>
          <a:p>
            <a:r>
              <a:rPr lang="en-US" dirty="0"/>
              <a:t>JavaScript</a:t>
            </a:r>
          </a:p>
          <a:p>
            <a:r>
              <a:rPr lang="en-US" dirty="0"/>
              <a:t>Postgres SQL</a:t>
            </a:r>
          </a:p>
          <a:p>
            <a:r>
              <a:rPr lang="en-US" dirty="0"/>
              <a:t>Dashboard Page with multiple charts updated from same data</a:t>
            </a:r>
          </a:p>
          <a:p>
            <a:r>
              <a:rPr lang="en-US" dirty="0"/>
              <a:t>JS Library outside class coverage: </a:t>
            </a:r>
            <a:r>
              <a:rPr lang="en-US" dirty="0" err="1"/>
              <a:t>Chart.js</a:t>
            </a:r>
            <a:endParaRPr lang="en-US" dirty="0"/>
          </a:p>
          <a:p>
            <a:r>
              <a:rPr lang="en-US" dirty="0"/>
              <a:t>Data set with minimum 100 records</a:t>
            </a:r>
          </a:p>
          <a:p>
            <a:r>
              <a:rPr lang="en-US" dirty="0"/>
              <a:t>User-driven interaction – dropdowns, menus</a:t>
            </a:r>
          </a:p>
          <a:p>
            <a:r>
              <a:rPr lang="en-US" dirty="0"/>
              <a:t>Final visualization with minimum 3 views</a:t>
            </a:r>
          </a:p>
          <a:p>
            <a:pPr marL="0" indent="0">
              <a:buNone/>
            </a:pPr>
            <a:endParaRPr lang="en-US" dirty="0"/>
          </a:p>
        </p:txBody>
      </p:sp>
      <p:pic>
        <p:nvPicPr>
          <p:cNvPr id="4" name="Picture 3">
            <a:extLst>
              <a:ext uri="{FF2B5EF4-FFF2-40B4-BE49-F238E27FC236}">
                <a16:creationId xmlns:a16="http://schemas.microsoft.com/office/drawing/2014/main" id="{AB469D4A-A20B-FE4B-BA5F-532968CE9794}"/>
              </a:ext>
            </a:extLst>
          </p:cNvPr>
          <p:cNvPicPr>
            <a:picLocks noChangeAspect="1"/>
          </p:cNvPicPr>
          <p:nvPr/>
        </p:nvPicPr>
        <p:blipFill>
          <a:blip r:embed="rId2"/>
          <a:stretch>
            <a:fillRect/>
          </a:stretch>
        </p:blipFill>
        <p:spPr>
          <a:xfrm>
            <a:off x="8339220" y="1825625"/>
            <a:ext cx="3303337" cy="3303337"/>
          </a:xfrm>
          <a:prstGeom prst="rect">
            <a:avLst/>
          </a:prstGeom>
          <a:effectLst>
            <a:reflection endPos="0" dist="50800" dir="5400000" sy="-100000" algn="bl" rotWithShape="0"/>
            <a:softEdge rad="101600"/>
          </a:effectLst>
          <a:scene3d>
            <a:camera prst="orthographicFront"/>
            <a:lightRig rig="chilly" dir="t"/>
          </a:scene3d>
        </p:spPr>
      </p:pic>
      <p:sp>
        <p:nvSpPr>
          <p:cNvPr id="5" name="Slide Number Placeholder 4">
            <a:extLst>
              <a:ext uri="{FF2B5EF4-FFF2-40B4-BE49-F238E27FC236}">
                <a16:creationId xmlns:a16="http://schemas.microsoft.com/office/drawing/2014/main" id="{D44021A3-FA05-4CEC-8E33-BC98E9B78AF9}"/>
              </a:ext>
            </a:extLst>
          </p:cNvPr>
          <p:cNvSpPr>
            <a:spLocks noGrp="1"/>
          </p:cNvSpPr>
          <p:nvPr>
            <p:ph type="sldNum" sz="quarter" idx="12"/>
          </p:nvPr>
        </p:nvSpPr>
        <p:spPr/>
        <p:txBody>
          <a:bodyPr/>
          <a:lstStyle/>
          <a:p>
            <a:fld id="{05B2E71D-F326-E74C-B826-AF5D7E38328B}" type="slidenum">
              <a:rPr lang="en-US" smtClean="0"/>
              <a:t>17</a:t>
            </a:fld>
            <a:endParaRPr lang="en-US" dirty="0"/>
          </a:p>
        </p:txBody>
      </p:sp>
    </p:spTree>
    <p:extLst>
      <p:ext uri="{BB962C8B-B14F-4D97-AF65-F5344CB8AC3E}">
        <p14:creationId xmlns:p14="http://schemas.microsoft.com/office/powerpoint/2010/main" val="2577237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2AC29-F6AE-1E48-84F1-F5530F3BB504}"/>
              </a:ext>
            </a:extLst>
          </p:cNvPr>
          <p:cNvSpPr>
            <a:spLocks noGrp="1"/>
          </p:cNvSpPr>
          <p:nvPr>
            <p:ph type="title"/>
          </p:nvPr>
        </p:nvSpPr>
        <p:spPr>
          <a:xfrm>
            <a:off x="356938" y="323070"/>
            <a:ext cx="10515600" cy="1325563"/>
          </a:xfrm>
        </p:spPr>
        <p:txBody>
          <a:bodyPr/>
          <a:lstStyle/>
          <a:p>
            <a:r>
              <a:rPr lang="en-US" b="1" dirty="0"/>
              <a:t>Meet the Team</a:t>
            </a:r>
          </a:p>
        </p:txBody>
      </p:sp>
      <p:sp>
        <p:nvSpPr>
          <p:cNvPr id="3" name="Content Placeholder 2">
            <a:extLst>
              <a:ext uri="{FF2B5EF4-FFF2-40B4-BE49-F238E27FC236}">
                <a16:creationId xmlns:a16="http://schemas.microsoft.com/office/drawing/2014/main" id="{F6F285A3-03D1-8545-B935-286D43111FCF}"/>
              </a:ext>
            </a:extLst>
          </p:cNvPr>
          <p:cNvSpPr>
            <a:spLocks noGrp="1"/>
          </p:cNvSpPr>
          <p:nvPr>
            <p:ph idx="1"/>
          </p:nvPr>
        </p:nvSpPr>
        <p:spPr>
          <a:xfrm>
            <a:off x="356938" y="1690688"/>
            <a:ext cx="7198894" cy="4486275"/>
          </a:xfrm>
        </p:spPr>
        <p:txBody>
          <a:bodyPr>
            <a:normAutofit lnSpcReduction="10000"/>
          </a:bodyPr>
          <a:lstStyle/>
          <a:p>
            <a:r>
              <a:rPr lang="en-US" sz="2600" dirty="0"/>
              <a:t>Sara McLean: </a:t>
            </a:r>
          </a:p>
          <a:p>
            <a:pPr lvl="1"/>
            <a:r>
              <a:rPr lang="en-US" sz="2200" dirty="0"/>
              <a:t>HTML Coding, Website Development, PowerPoint</a:t>
            </a:r>
          </a:p>
          <a:p>
            <a:r>
              <a:rPr lang="en-US" sz="2600" dirty="0"/>
              <a:t>Vanessa Lee: </a:t>
            </a:r>
          </a:p>
          <a:p>
            <a:pPr lvl="1"/>
            <a:r>
              <a:rPr lang="en-US" sz="2200" dirty="0"/>
              <a:t>DB, Flask API, Heatmap Chart</a:t>
            </a:r>
          </a:p>
          <a:p>
            <a:r>
              <a:rPr lang="en-US" sz="2600" dirty="0"/>
              <a:t>Serafin Juarez:</a:t>
            </a:r>
          </a:p>
          <a:p>
            <a:pPr lvl="1"/>
            <a:r>
              <a:rPr lang="en-US" sz="2200" dirty="0"/>
              <a:t>DB, Flask API, Bar Chart, Pokémon SME</a:t>
            </a:r>
          </a:p>
          <a:p>
            <a:r>
              <a:rPr lang="en-US" sz="2600" dirty="0"/>
              <a:t>Kasim Ahmad: </a:t>
            </a:r>
          </a:p>
          <a:p>
            <a:pPr lvl="1"/>
            <a:r>
              <a:rPr lang="en-US" sz="2200" dirty="0"/>
              <a:t>DB, PG Admin, Jupyter NB Table Development, Flask API</a:t>
            </a:r>
          </a:p>
          <a:p>
            <a:r>
              <a:rPr lang="en-US" sz="2600" dirty="0"/>
              <a:t>Daniel Rossi: </a:t>
            </a:r>
          </a:p>
          <a:p>
            <a:pPr lvl="1"/>
            <a:r>
              <a:rPr lang="en-US" sz="2200" dirty="0"/>
              <a:t>Radar Chart, JS Library integration</a:t>
            </a:r>
          </a:p>
        </p:txBody>
      </p:sp>
      <p:pic>
        <p:nvPicPr>
          <p:cNvPr id="4" name="Picture 3">
            <a:extLst>
              <a:ext uri="{FF2B5EF4-FFF2-40B4-BE49-F238E27FC236}">
                <a16:creationId xmlns:a16="http://schemas.microsoft.com/office/drawing/2014/main" id="{C2BE789D-DA6C-4649-AA01-14D06AB92BD9}"/>
              </a:ext>
            </a:extLst>
          </p:cNvPr>
          <p:cNvPicPr>
            <a:picLocks noChangeAspect="1"/>
          </p:cNvPicPr>
          <p:nvPr/>
        </p:nvPicPr>
        <p:blipFill>
          <a:blip r:embed="rId3"/>
          <a:stretch>
            <a:fillRect/>
          </a:stretch>
        </p:blipFill>
        <p:spPr>
          <a:xfrm>
            <a:off x="7876674" y="1674187"/>
            <a:ext cx="4315326" cy="4315326"/>
          </a:xfrm>
          <a:prstGeom prst="rect">
            <a:avLst/>
          </a:prstGeom>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326D0410-8BB3-5941-ABAD-3AA01DD2C93A}"/>
              </a:ext>
            </a:extLst>
          </p:cNvPr>
          <p:cNvSpPr/>
          <p:nvPr/>
        </p:nvSpPr>
        <p:spPr>
          <a:xfrm>
            <a:off x="0" y="5942139"/>
            <a:ext cx="12192000" cy="2866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9FD570C-BB5E-9643-B87D-109A1C367AE4}"/>
              </a:ext>
            </a:extLst>
          </p:cNvPr>
          <p:cNvSpPr/>
          <p:nvPr/>
        </p:nvSpPr>
        <p:spPr>
          <a:xfrm>
            <a:off x="0" y="1352896"/>
            <a:ext cx="12192000" cy="2866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35B99702-FDA6-4B0C-82F2-E8FFFDDEA97C}"/>
              </a:ext>
            </a:extLst>
          </p:cNvPr>
          <p:cNvSpPr>
            <a:spLocks noGrp="1"/>
          </p:cNvSpPr>
          <p:nvPr>
            <p:ph type="sldNum" sz="quarter" idx="12"/>
          </p:nvPr>
        </p:nvSpPr>
        <p:spPr/>
        <p:txBody>
          <a:bodyPr/>
          <a:lstStyle/>
          <a:p>
            <a:fld id="{05B2E71D-F326-E74C-B826-AF5D7E38328B}" type="slidenum">
              <a:rPr lang="en-US" smtClean="0"/>
              <a:t>2</a:t>
            </a:fld>
            <a:endParaRPr lang="en-US" dirty="0"/>
          </a:p>
        </p:txBody>
      </p:sp>
    </p:spTree>
    <p:extLst>
      <p:ext uri="{BB962C8B-B14F-4D97-AF65-F5344CB8AC3E}">
        <p14:creationId xmlns:p14="http://schemas.microsoft.com/office/powerpoint/2010/main" val="3791662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D72DB-8B80-384B-9A1D-9D7CD3FD950F}"/>
              </a:ext>
            </a:extLst>
          </p:cNvPr>
          <p:cNvSpPr>
            <a:spLocks noGrp="1"/>
          </p:cNvSpPr>
          <p:nvPr>
            <p:ph type="title"/>
          </p:nvPr>
        </p:nvSpPr>
        <p:spPr>
          <a:xfrm>
            <a:off x="356937" y="346798"/>
            <a:ext cx="10515600" cy="915266"/>
          </a:xfrm>
        </p:spPr>
        <p:txBody>
          <a:bodyPr/>
          <a:lstStyle/>
          <a:p>
            <a:r>
              <a:rPr lang="en-US" b="1" dirty="0"/>
              <a:t>Project Scope and Purpose</a:t>
            </a:r>
          </a:p>
        </p:txBody>
      </p:sp>
      <p:sp>
        <p:nvSpPr>
          <p:cNvPr id="3" name="Content Placeholder 2">
            <a:extLst>
              <a:ext uri="{FF2B5EF4-FFF2-40B4-BE49-F238E27FC236}">
                <a16:creationId xmlns:a16="http://schemas.microsoft.com/office/drawing/2014/main" id="{11EF65AD-C843-F749-BFAC-CD588770EEB7}"/>
              </a:ext>
            </a:extLst>
          </p:cNvPr>
          <p:cNvSpPr>
            <a:spLocks noGrp="1"/>
          </p:cNvSpPr>
          <p:nvPr>
            <p:ph idx="1"/>
          </p:nvPr>
        </p:nvSpPr>
        <p:spPr>
          <a:xfrm>
            <a:off x="176463" y="1608890"/>
            <a:ext cx="7249352" cy="4703513"/>
          </a:xfrm>
        </p:spPr>
        <p:txBody>
          <a:bodyPr>
            <a:normAutofit fontScale="77500" lnSpcReduction="20000"/>
          </a:bodyPr>
          <a:lstStyle/>
          <a:p>
            <a:r>
              <a:rPr lang="en-US" dirty="0"/>
              <a:t>The Pokémon franchise started as a series of games developed by </a:t>
            </a:r>
            <a:r>
              <a:rPr lang="en-US" dirty="0" err="1"/>
              <a:t>Gamefreak</a:t>
            </a:r>
            <a:r>
              <a:rPr lang="en-US" dirty="0"/>
              <a:t> that has grown to become a global phenomenon and is currently celebrating the 25th anniversary in 2021.</a:t>
            </a:r>
          </a:p>
          <a:p>
            <a:r>
              <a:rPr lang="en-US" dirty="0"/>
              <a:t>The concept of the Pokémon Universe, in both the video games and the general fictional world of </a:t>
            </a:r>
            <a:r>
              <a:rPr lang="en-US" i="1" dirty="0"/>
              <a:t>Pokémon</a:t>
            </a:r>
            <a:r>
              <a:rPr lang="en-US" dirty="0"/>
              <a:t>, stems from the hobby of insect collecting, a popular pastime which the creator, Tajiri, enjoyed as a child.</a:t>
            </a:r>
          </a:p>
          <a:p>
            <a:r>
              <a:rPr lang="en-US" dirty="0"/>
              <a:t>Join us in exploring the world of Pokémon! This internationally beloved game is a staple of gamers everywhere and our project explores the game, highlights some history, characters and territories of this complex game. </a:t>
            </a:r>
          </a:p>
          <a:p>
            <a:r>
              <a:rPr lang="en-US" dirty="0"/>
              <a:t>Our webpage is designed to be user friendly with various drop-down menus and character backgrounds. We believe is a great tool for both beginners and advanced users of Pokémon.</a:t>
            </a:r>
          </a:p>
          <a:p>
            <a:endParaRPr lang="en-US" dirty="0"/>
          </a:p>
        </p:txBody>
      </p:sp>
      <p:pic>
        <p:nvPicPr>
          <p:cNvPr id="4" name="Picture 3">
            <a:extLst>
              <a:ext uri="{FF2B5EF4-FFF2-40B4-BE49-F238E27FC236}">
                <a16:creationId xmlns:a16="http://schemas.microsoft.com/office/drawing/2014/main" id="{A28EED0E-EAFE-EC4E-A293-C1DBF8E6653C}"/>
              </a:ext>
            </a:extLst>
          </p:cNvPr>
          <p:cNvPicPr>
            <a:picLocks noChangeAspect="1"/>
          </p:cNvPicPr>
          <p:nvPr/>
        </p:nvPicPr>
        <p:blipFill>
          <a:blip r:embed="rId3"/>
          <a:stretch>
            <a:fillRect/>
          </a:stretch>
        </p:blipFill>
        <p:spPr>
          <a:xfrm>
            <a:off x="7425815" y="1512039"/>
            <a:ext cx="4766185" cy="4517120"/>
          </a:xfrm>
          <a:prstGeom prst="rect">
            <a:avLst/>
          </a:prstGeom>
        </p:spPr>
      </p:pic>
      <p:sp>
        <p:nvSpPr>
          <p:cNvPr id="5" name="Rectangle 4">
            <a:extLst>
              <a:ext uri="{FF2B5EF4-FFF2-40B4-BE49-F238E27FC236}">
                <a16:creationId xmlns:a16="http://schemas.microsoft.com/office/drawing/2014/main" id="{65418FFD-8CA6-6D4D-AEED-90F753342676}"/>
              </a:ext>
            </a:extLst>
          </p:cNvPr>
          <p:cNvSpPr/>
          <p:nvPr/>
        </p:nvSpPr>
        <p:spPr>
          <a:xfrm>
            <a:off x="0" y="6027439"/>
            <a:ext cx="12192000" cy="2866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4778129-6FFF-1241-89E3-FE3A47BEA7DD}"/>
              </a:ext>
            </a:extLst>
          </p:cNvPr>
          <p:cNvSpPr/>
          <p:nvPr/>
        </p:nvSpPr>
        <p:spPr>
          <a:xfrm>
            <a:off x="0" y="1187117"/>
            <a:ext cx="12192000" cy="2866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9FA40059-7DD9-452B-AE8F-D54135A3F44B}"/>
              </a:ext>
            </a:extLst>
          </p:cNvPr>
          <p:cNvSpPr>
            <a:spLocks noGrp="1"/>
          </p:cNvSpPr>
          <p:nvPr>
            <p:ph type="sldNum" sz="quarter" idx="12"/>
          </p:nvPr>
        </p:nvSpPr>
        <p:spPr/>
        <p:txBody>
          <a:bodyPr/>
          <a:lstStyle/>
          <a:p>
            <a:fld id="{05B2E71D-F326-E74C-B826-AF5D7E38328B}" type="slidenum">
              <a:rPr lang="en-US" smtClean="0"/>
              <a:t>3</a:t>
            </a:fld>
            <a:endParaRPr lang="en-US" dirty="0"/>
          </a:p>
        </p:txBody>
      </p:sp>
    </p:spTree>
    <p:extLst>
      <p:ext uri="{BB962C8B-B14F-4D97-AF65-F5344CB8AC3E}">
        <p14:creationId xmlns:p14="http://schemas.microsoft.com/office/powerpoint/2010/main" val="3575239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A3CC6-695A-8647-A003-7F78AAF50179}"/>
              </a:ext>
            </a:extLst>
          </p:cNvPr>
          <p:cNvSpPr>
            <a:spLocks noGrp="1"/>
          </p:cNvSpPr>
          <p:nvPr>
            <p:ph type="title"/>
          </p:nvPr>
        </p:nvSpPr>
        <p:spPr>
          <a:xfrm>
            <a:off x="549442" y="365125"/>
            <a:ext cx="10515600" cy="1325563"/>
          </a:xfrm>
        </p:spPr>
        <p:txBody>
          <a:bodyPr/>
          <a:lstStyle/>
          <a:p>
            <a:r>
              <a:rPr lang="en-US" b="1" dirty="0"/>
              <a:t>Data Sets and Process</a:t>
            </a:r>
          </a:p>
        </p:txBody>
      </p:sp>
      <p:sp>
        <p:nvSpPr>
          <p:cNvPr id="3" name="Content Placeholder 2">
            <a:extLst>
              <a:ext uri="{FF2B5EF4-FFF2-40B4-BE49-F238E27FC236}">
                <a16:creationId xmlns:a16="http://schemas.microsoft.com/office/drawing/2014/main" id="{66707082-807C-5147-92EF-8D0119DF0328}"/>
              </a:ext>
            </a:extLst>
          </p:cNvPr>
          <p:cNvSpPr>
            <a:spLocks noGrp="1"/>
          </p:cNvSpPr>
          <p:nvPr>
            <p:ph idx="1"/>
          </p:nvPr>
        </p:nvSpPr>
        <p:spPr>
          <a:xfrm>
            <a:off x="838200" y="1825625"/>
            <a:ext cx="6284495" cy="4351338"/>
          </a:xfrm>
        </p:spPr>
        <p:txBody>
          <a:bodyPr>
            <a:normAutofit/>
          </a:bodyPr>
          <a:lstStyle/>
          <a:p>
            <a:r>
              <a:rPr lang="en-US" sz="3200" dirty="0"/>
              <a:t>Sourced from Kaggle</a:t>
            </a:r>
          </a:p>
          <a:p>
            <a:pPr lvl="1"/>
            <a:r>
              <a:rPr lang="en-US" sz="3200" dirty="0"/>
              <a:t>Pokedex_0420.csv</a:t>
            </a:r>
          </a:p>
          <a:p>
            <a:pPr lvl="1"/>
            <a:r>
              <a:rPr lang="en-US" sz="3200" dirty="0"/>
              <a:t>Pokedex_0520.csv</a:t>
            </a:r>
          </a:p>
          <a:p>
            <a:r>
              <a:rPr lang="en-US" sz="3200" dirty="0"/>
              <a:t>Python Pandas Library</a:t>
            </a:r>
          </a:p>
          <a:p>
            <a:r>
              <a:rPr lang="en-US" sz="3200" dirty="0"/>
              <a:t>Postgres SQL</a:t>
            </a:r>
          </a:p>
          <a:p>
            <a:r>
              <a:rPr lang="en-US" sz="3200" dirty="0"/>
              <a:t>Flask API</a:t>
            </a:r>
          </a:p>
        </p:txBody>
      </p:sp>
      <p:sp>
        <p:nvSpPr>
          <p:cNvPr id="4" name="Rectangle 3">
            <a:extLst>
              <a:ext uri="{FF2B5EF4-FFF2-40B4-BE49-F238E27FC236}">
                <a16:creationId xmlns:a16="http://schemas.microsoft.com/office/drawing/2014/main" id="{A52DC048-2898-B040-8CE4-BD0CA97D9CFF}"/>
              </a:ext>
            </a:extLst>
          </p:cNvPr>
          <p:cNvSpPr/>
          <p:nvPr/>
        </p:nvSpPr>
        <p:spPr>
          <a:xfrm rot="5400000">
            <a:off x="7780421" y="3284621"/>
            <a:ext cx="6858000" cy="28875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CD83E68-49CD-1943-8DC5-F31B552B09E1}"/>
              </a:ext>
            </a:extLst>
          </p:cNvPr>
          <p:cNvSpPr/>
          <p:nvPr/>
        </p:nvSpPr>
        <p:spPr>
          <a:xfrm rot="5400000">
            <a:off x="7034463" y="3284621"/>
            <a:ext cx="6858000" cy="28875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656984BE-E373-4C53-AC4E-2A1ADBA3AE1D}"/>
              </a:ext>
            </a:extLst>
          </p:cNvPr>
          <p:cNvSpPr>
            <a:spLocks noGrp="1"/>
          </p:cNvSpPr>
          <p:nvPr>
            <p:ph type="sldNum" sz="quarter" idx="12"/>
          </p:nvPr>
        </p:nvSpPr>
        <p:spPr/>
        <p:txBody>
          <a:bodyPr/>
          <a:lstStyle/>
          <a:p>
            <a:fld id="{05B2E71D-F326-E74C-B826-AF5D7E38328B}" type="slidenum">
              <a:rPr lang="en-US" smtClean="0"/>
              <a:t>4</a:t>
            </a:fld>
            <a:endParaRPr lang="en-US" dirty="0"/>
          </a:p>
        </p:txBody>
      </p:sp>
    </p:spTree>
    <p:extLst>
      <p:ext uri="{BB962C8B-B14F-4D97-AF65-F5344CB8AC3E}">
        <p14:creationId xmlns:p14="http://schemas.microsoft.com/office/powerpoint/2010/main" val="1831292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D30AC-0F49-4673-85A9-FC8217BF9D41}"/>
              </a:ext>
            </a:extLst>
          </p:cNvPr>
          <p:cNvSpPr>
            <a:spLocks noGrp="1"/>
          </p:cNvSpPr>
          <p:nvPr>
            <p:ph type="title"/>
          </p:nvPr>
        </p:nvSpPr>
        <p:spPr/>
        <p:txBody>
          <a:bodyPr/>
          <a:lstStyle/>
          <a:p>
            <a:r>
              <a:rPr lang="en-US" dirty="0"/>
              <a:t>JavaScript Visualizations</a:t>
            </a:r>
          </a:p>
        </p:txBody>
      </p:sp>
      <p:sp>
        <p:nvSpPr>
          <p:cNvPr id="3" name="Content Placeholder 2">
            <a:extLst>
              <a:ext uri="{FF2B5EF4-FFF2-40B4-BE49-F238E27FC236}">
                <a16:creationId xmlns:a16="http://schemas.microsoft.com/office/drawing/2014/main" id="{E5AE7B9B-56A0-448E-BE55-F178779FC4EF}"/>
              </a:ext>
            </a:extLst>
          </p:cNvPr>
          <p:cNvSpPr>
            <a:spLocks noGrp="1"/>
          </p:cNvSpPr>
          <p:nvPr>
            <p:ph idx="1"/>
          </p:nvPr>
        </p:nvSpPr>
        <p:spPr>
          <a:xfrm>
            <a:off x="838200" y="1608455"/>
            <a:ext cx="10515600" cy="4351338"/>
          </a:xfrm>
        </p:spPr>
        <p:txBody>
          <a:bodyPr/>
          <a:lstStyle/>
          <a:p>
            <a:r>
              <a:rPr lang="en-US" dirty="0"/>
              <a:t>Heatmap</a:t>
            </a:r>
          </a:p>
          <a:p>
            <a:pPr lvl="1"/>
            <a:r>
              <a:rPr lang="en-US" sz="2000" dirty="0"/>
              <a:t>Pokémon typing &amp; effectiveness – Displays:</a:t>
            </a:r>
          </a:p>
          <a:p>
            <a:pPr marL="457200" lvl="1" indent="0">
              <a:buNone/>
            </a:pPr>
            <a:r>
              <a:rPr lang="en-US" sz="2000" dirty="0"/>
              <a:t>	Normal Effective match-ups</a:t>
            </a:r>
          </a:p>
          <a:p>
            <a:pPr marL="457200" lvl="1" indent="0">
              <a:buNone/>
            </a:pPr>
            <a:r>
              <a:rPr lang="en-US" sz="2000" dirty="0"/>
              <a:t>	Super Effective match-ups</a:t>
            </a:r>
          </a:p>
          <a:p>
            <a:pPr marL="457200" lvl="1" indent="0">
              <a:buNone/>
            </a:pPr>
            <a:r>
              <a:rPr lang="en-US" sz="2000" dirty="0"/>
              <a:t>	Not-very effective match-ups</a:t>
            </a:r>
          </a:p>
          <a:p>
            <a:pPr marL="457200" lvl="1" indent="0">
              <a:buNone/>
            </a:pPr>
            <a:r>
              <a:rPr lang="en-US" sz="2000" dirty="0"/>
              <a:t>	No effect match-ups </a:t>
            </a:r>
          </a:p>
          <a:p>
            <a:r>
              <a:rPr lang="en-US" dirty="0"/>
              <a:t>Bar Chart</a:t>
            </a:r>
          </a:p>
          <a:p>
            <a:pPr lvl="1"/>
            <a:r>
              <a:rPr lang="en-US" sz="2000" dirty="0"/>
              <a:t>Total base stats comparison between starters of all generations </a:t>
            </a:r>
          </a:p>
          <a:p>
            <a:r>
              <a:rPr lang="en-US" dirty="0"/>
              <a:t>Radar Chart</a:t>
            </a:r>
          </a:p>
          <a:p>
            <a:pPr lvl="1"/>
            <a:r>
              <a:rPr lang="en-US" sz="2000" dirty="0"/>
              <a:t>Average of stats per type breakdown </a:t>
            </a:r>
          </a:p>
          <a:p>
            <a:endParaRPr lang="en-US" dirty="0"/>
          </a:p>
        </p:txBody>
      </p:sp>
      <p:sp>
        <p:nvSpPr>
          <p:cNvPr id="4" name="Slide Number Placeholder 3">
            <a:extLst>
              <a:ext uri="{FF2B5EF4-FFF2-40B4-BE49-F238E27FC236}">
                <a16:creationId xmlns:a16="http://schemas.microsoft.com/office/drawing/2014/main" id="{B9E4D162-A53A-4D1C-BEA6-D6309C7690E1}"/>
              </a:ext>
            </a:extLst>
          </p:cNvPr>
          <p:cNvSpPr>
            <a:spLocks noGrp="1"/>
          </p:cNvSpPr>
          <p:nvPr>
            <p:ph type="sldNum" sz="quarter" idx="12"/>
          </p:nvPr>
        </p:nvSpPr>
        <p:spPr/>
        <p:txBody>
          <a:bodyPr/>
          <a:lstStyle/>
          <a:p>
            <a:fld id="{05B2E71D-F326-E74C-B826-AF5D7E38328B}" type="slidenum">
              <a:rPr lang="en-US" smtClean="0"/>
              <a:t>5</a:t>
            </a:fld>
            <a:endParaRPr lang="en-US" dirty="0"/>
          </a:p>
        </p:txBody>
      </p:sp>
      <p:sp>
        <p:nvSpPr>
          <p:cNvPr id="5" name="Rectangle 4">
            <a:extLst>
              <a:ext uri="{FF2B5EF4-FFF2-40B4-BE49-F238E27FC236}">
                <a16:creationId xmlns:a16="http://schemas.microsoft.com/office/drawing/2014/main" id="{AA01C4C8-546F-4E57-A022-BA0A2155987E}"/>
              </a:ext>
            </a:extLst>
          </p:cNvPr>
          <p:cNvSpPr/>
          <p:nvPr/>
        </p:nvSpPr>
        <p:spPr>
          <a:xfrm>
            <a:off x="0" y="365125"/>
            <a:ext cx="12192000" cy="27881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0CDC599E-8D70-465D-9BF1-E5C77B599ABF}"/>
              </a:ext>
            </a:extLst>
          </p:cNvPr>
          <p:cNvPicPr>
            <a:picLocks noChangeAspect="1"/>
          </p:cNvPicPr>
          <p:nvPr/>
        </p:nvPicPr>
        <p:blipFill>
          <a:blip r:embed="rId3"/>
          <a:stretch>
            <a:fillRect/>
          </a:stretch>
        </p:blipFill>
        <p:spPr>
          <a:xfrm>
            <a:off x="8883755" y="2713004"/>
            <a:ext cx="3104143" cy="2011915"/>
          </a:xfrm>
          <a:prstGeom prst="rect">
            <a:avLst/>
          </a:prstGeom>
        </p:spPr>
      </p:pic>
      <p:pic>
        <p:nvPicPr>
          <p:cNvPr id="7" name="Picture 6">
            <a:extLst>
              <a:ext uri="{FF2B5EF4-FFF2-40B4-BE49-F238E27FC236}">
                <a16:creationId xmlns:a16="http://schemas.microsoft.com/office/drawing/2014/main" id="{C1DD17EC-1D88-4E62-A05B-9D3BEE179CDE}"/>
              </a:ext>
            </a:extLst>
          </p:cNvPr>
          <p:cNvPicPr>
            <a:picLocks noChangeAspect="1"/>
          </p:cNvPicPr>
          <p:nvPr/>
        </p:nvPicPr>
        <p:blipFill rotWithShape="1">
          <a:blip r:embed="rId4"/>
          <a:srcRect l="4278" r="3637"/>
          <a:stretch/>
        </p:blipFill>
        <p:spPr>
          <a:xfrm>
            <a:off x="5826150" y="4628069"/>
            <a:ext cx="3057605" cy="2020879"/>
          </a:xfrm>
          <a:prstGeom prst="rect">
            <a:avLst/>
          </a:prstGeom>
        </p:spPr>
      </p:pic>
      <p:pic>
        <p:nvPicPr>
          <p:cNvPr id="8" name="Picture 7">
            <a:extLst>
              <a:ext uri="{FF2B5EF4-FFF2-40B4-BE49-F238E27FC236}">
                <a16:creationId xmlns:a16="http://schemas.microsoft.com/office/drawing/2014/main" id="{D4DE9FE3-7211-4140-BD68-46F4E7AC9FED}"/>
              </a:ext>
            </a:extLst>
          </p:cNvPr>
          <p:cNvPicPr>
            <a:picLocks noChangeAspect="1"/>
          </p:cNvPicPr>
          <p:nvPr/>
        </p:nvPicPr>
        <p:blipFill>
          <a:blip r:embed="rId5"/>
          <a:stretch>
            <a:fillRect/>
          </a:stretch>
        </p:blipFill>
        <p:spPr>
          <a:xfrm>
            <a:off x="6478157" y="794464"/>
            <a:ext cx="3033477" cy="1959983"/>
          </a:xfrm>
          <a:prstGeom prst="rect">
            <a:avLst/>
          </a:prstGeom>
        </p:spPr>
      </p:pic>
    </p:spTree>
    <p:extLst>
      <p:ext uri="{BB962C8B-B14F-4D97-AF65-F5344CB8AC3E}">
        <p14:creationId xmlns:p14="http://schemas.microsoft.com/office/powerpoint/2010/main" val="492615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02109D5-755F-41BC-BF6D-5BCD5E144CE5}"/>
              </a:ext>
            </a:extLst>
          </p:cNvPr>
          <p:cNvPicPr>
            <a:picLocks noGrp="1" noChangeAspect="1"/>
          </p:cNvPicPr>
          <p:nvPr>
            <p:ph idx="1"/>
          </p:nvPr>
        </p:nvPicPr>
        <p:blipFill>
          <a:blip r:embed="rId3"/>
          <a:stretch>
            <a:fillRect/>
          </a:stretch>
        </p:blipFill>
        <p:spPr>
          <a:xfrm>
            <a:off x="5739784" y="766450"/>
            <a:ext cx="6100221" cy="2793868"/>
          </a:xfrm>
        </p:spPr>
      </p:pic>
      <p:sp>
        <p:nvSpPr>
          <p:cNvPr id="4" name="Rectangle 3">
            <a:extLst>
              <a:ext uri="{FF2B5EF4-FFF2-40B4-BE49-F238E27FC236}">
                <a16:creationId xmlns:a16="http://schemas.microsoft.com/office/drawing/2014/main" id="{BF7F4F3C-7A33-B143-BEC8-418AFABDC4C1}"/>
              </a:ext>
            </a:extLst>
          </p:cNvPr>
          <p:cNvSpPr/>
          <p:nvPr/>
        </p:nvSpPr>
        <p:spPr>
          <a:xfrm>
            <a:off x="0" y="365125"/>
            <a:ext cx="12192000" cy="27881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254D4C3E-4363-4EEF-AB4F-59D68E8F135D}"/>
              </a:ext>
            </a:extLst>
          </p:cNvPr>
          <p:cNvSpPr>
            <a:spLocks noGrp="1"/>
          </p:cNvSpPr>
          <p:nvPr>
            <p:ph type="sldNum" sz="quarter" idx="12"/>
          </p:nvPr>
        </p:nvSpPr>
        <p:spPr/>
        <p:txBody>
          <a:bodyPr/>
          <a:lstStyle/>
          <a:p>
            <a:fld id="{05B2E71D-F326-E74C-B826-AF5D7E38328B}" type="slidenum">
              <a:rPr lang="en-US" smtClean="0"/>
              <a:t>6</a:t>
            </a:fld>
            <a:endParaRPr lang="en-US" dirty="0"/>
          </a:p>
        </p:txBody>
      </p:sp>
      <p:pic>
        <p:nvPicPr>
          <p:cNvPr id="9" name="Picture 8">
            <a:extLst>
              <a:ext uri="{FF2B5EF4-FFF2-40B4-BE49-F238E27FC236}">
                <a16:creationId xmlns:a16="http://schemas.microsoft.com/office/drawing/2014/main" id="{894AE958-276A-4252-9140-B0E7544DD36C}"/>
              </a:ext>
            </a:extLst>
          </p:cNvPr>
          <p:cNvPicPr>
            <a:picLocks noChangeAspect="1"/>
          </p:cNvPicPr>
          <p:nvPr/>
        </p:nvPicPr>
        <p:blipFill>
          <a:blip r:embed="rId4"/>
          <a:stretch>
            <a:fillRect/>
          </a:stretch>
        </p:blipFill>
        <p:spPr>
          <a:xfrm>
            <a:off x="3498907" y="3615830"/>
            <a:ext cx="8341098" cy="3105645"/>
          </a:xfrm>
          <a:prstGeom prst="rect">
            <a:avLst/>
          </a:prstGeom>
        </p:spPr>
      </p:pic>
      <p:sp>
        <p:nvSpPr>
          <p:cNvPr id="10" name="TextBox 9">
            <a:extLst>
              <a:ext uri="{FF2B5EF4-FFF2-40B4-BE49-F238E27FC236}">
                <a16:creationId xmlns:a16="http://schemas.microsoft.com/office/drawing/2014/main" id="{2B18346C-53F2-4A05-8BD3-66B19AF062F2}"/>
              </a:ext>
            </a:extLst>
          </p:cNvPr>
          <p:cNvSpPr txBox="1"/>
          <p:nvPr/>
        </p:nvSpPr>
        <p:spPr>
          <a:xfrm>
            <a:off x="692120" y="2652067"/>
            <a:ext cx="2175596" cy="3139321"/>
          </a:xfrm>
          <a:prstGeom prst="rect">
            <a:avLst/>
          </a:prstGeom>
          <a:noFill/>
        </p:spPr>
        <p:txBody>
          <a:bodyPr wrap="none" rtlCol="0">
            <a:spAutoFit/>
          </a:bodyPr>
          <a:lstStyle/>
          <a:p>
            <a:r>
              <a:rPr lang="en-US" dirty="0" err="1">
                <a:solidFill>
                  <a:srgbClr val="FF0000"/>
                </a:solidFill>
              </a:rPr>
              <a:t>Pokedex</a:t>
            </a:r>
            <a:r>
              <a:rPr lang="en-US" dirty="0">
                <a:solidFill>
                  <a:srgbClr val="FF0000"/>
                </a:solidFill>
              </a:rPr>
              <a:t> number</a:t>
            </a:r>
            <a:br>
              <a:rPr lang="en-US" dirty="0">
                <a:solidFill>
                  <a:srgbClr val="FF0000"/>
                </a:solidFill>
              </a:rPr>
            </a:br>
            <a:endParaRPr lang="en-US" dirty="0">
              <a:solidFill>
                <a:srgbClr val="FF0000"/>
              </a:solidFill>
            </a:endParaRPr>
          </a:p>
          <a:p>
            <a:r>
              <a:rPr lang="en-US" dirty="0">
                <a:solidFill>
                  <a:srgbClr val="FF0000"/>
                </a:solidFill>
              </a:rPr>
              <a:t>Name</a:t>
            </a:r>
            <a:br>
              <a:rPr lang="en-US" dirty="0">
                <a:solidFill>
                  <a:srgbClr val="FF0000"/>
                </a:solidFill>
              </a:rPr>
            </a:br>
            <a:endParaRPr lang="en-US" dirty="0">
              <a:solidFill>
                <a:srgbClr val="FF0000"/>
              </a:solidFill>
            </a:endParaRPr>
          </a:p>
          <a:p>
            <a:r>
              <a:rPr lang="en-US" dirty="0">
                <a:solidFill>
                  <a:srgbClr val="FF0000"/>
                </a:solidFill>
              </a:rPr>
              <a:t>Generation </a:t>
            </a:r>
            <a:br>
              <a:rPr lang="en-US" dirty="0">
                <a:solidFill>
                  <a:srgbClr val="FF0000"/>
                </a:solidFill>
              </a:rPr>
            </a:br>
            <a:endParaRPr lang="en-US" dirty="0">
              <a:solidFill>
                <a:srgbClr val="FF0000"/>
              </a:solidFill>
            </a:endParaRPr>
          </a:p>
          <a:p>
            <a:r>
              <a:rPr lang="en-US" dirty="0">
                <a:solidFill>
                  <a:srgbClr val="FF0000"/>
                </a:solidFill>
              </a:rPr>
              <a:t>Type </a:t>
            </a:r>
            <a:br>
              <a:rPr lang="en-US" dirty="0">
                <a:solidFill>
                  <a:srgbClr val="FF0000"/>
                </a:solidFill>
              </a:rPr>
            </a:br>
            <a:endParaRPr lang="en-US" dirty="0">
              <a:solidFill>
                <a:srgbClr val="FF0000"/>
              </a:solidFill>
            </a:endParaRPr>
          </a:p>
          <a:p>
            <a:r>
              <a:rPr lang="en-US" dirty="0">
                <a:solidFill>
                  <a:srgbClr val="FF0000"/>
                </a:solidFill>
              </a:rPr>
              <a:t>[STAT INFORMATION]</a:t>
            </a:r>
            <a:br>
              <a:rPr lang="en-US" dirty="0">
                <a:solidFill>
                  <a:srgbClr val="FF0000"/>
                </a:solidFill>
              </a:rPr>
            </a:br>
            <a:endParaRPr lang="en-US" dirty="0">
              <a:solidFill>
                <a:srgbClr val="FF0000"/>
              </a:solidFill>
            </a:endParaRPr>
          </a:p>
          <a:p>
            <a:r>
              <a:rPr lang="en-US" dirty="0">
                <a:solidFill>
                  <a:srgbClr val="FF0000"/>
                </a:solidFill>
              </a:rPr>
              <a:t>[EFFECTIVENESS]</a:t>
            </a:r>
          </a:p>
        </p:txBody>
      </p:sp>
      <p:sp>
        <p:nvSpPr>
          <p:cNvPr id="12" name="Title 11">
            <a:extLst>
              <a:ext uri="{FF2B5EF4-FFF2-40B4-BE49-F238E27FC236}">
                <a16:creationId xmlns:a16="http://schemas.microsoft.com/office/drawing/2014/main" id="{C3927F06-CCDD-4AC4-8950-1103341CF590}"/>
              </a:ext>
            </a:extLst>
          </p:cNvPr>
          <p:cNvSpPr>
            <a:spLocks noGrp="1"/>
          </p:cNvSpPr>
          <p:nvPr>
            <p:ph type="title"/>
          </p:nvPr>
        </p:nvSpPr>
        <p:spPr>
          <a:xfrm>
            <a:off x="235455" y="361484"/>
            <a:ext cx="10515600" cy="1325563"/>
          </a:xfrm>
        </p:spPr>
        <p:txBody>
          <a:bodyPr/>
          <a:lstStyle/>
          <a:p>
            <a:r>
              <a:rPr lang="en-US" dirty="0"/>
              <a:t>Source Dataset</a:t>
            </a:r>
          </a:p>
        </p:txBody>
      </p:sp>
      <p:sp>
        <p:nvSpPr>
          <p:cNvPr id="13" name="TextBox 12">
            <a:extLst>
              <a:ext uri="{FF2B5EF4-FFF2-40B4-BE49-F238E27FC236}">
                <a16:creationId xmlns:a16="http://schemas.microsoft.com/office/drawing/2014/main" id="{1F3610A9-00CF-4357-BDCD-29F2FC74162B}"/>
              </a:ext>
            </a:extLst>
          </p:cNvPr>
          <p:cNvSpPr txBox="1"/>
          <p:nvPr/>
        </p:nvSpPr>
        <p:spPr>
          <a:xfrm>
            <a:off x="351995" y="1974330"/>
            <a:ext cx="5031442" cy="677108"/>
          </a:xfrm>
          <a:prstGeom prst="rect">
            <a:avLst/>
          </a:prstGeom>
          <a:noFill/>
        </p:spPr>
        <p:txBody>
          <a:bodyPr wrap="none" rtlCol="0">
            <a:spAutoFit/>
          </a:bodyPr>
          <a:lstStyle/>
          <a:p>
            <a:r>
              <a:rPr lang="en-US" sz="2000" b="1" dirty="0"/>
              <a:t>Summarized Key Columns in Original Dataset:</a:t>
            </a:r>
          </a:p>
          <a:p>
            <a:endParaRPr lang="en-US" dirty="0"/>
          </a:p>
        </p:txBody>
      </p:sp>
      <p:pic>
        <p:nvPicPr>
          <p:cNvPr id="4100" name="Picture 4" descr="Buy Power Bank Pokeball 10000 mAh - PowerPlanetOnline.com">
            <a:extLst>
              <a:ext uri="{FF2B5EF4-FFF2-40B4-BE49-F238E27FC236}">
                <a16:creationId xmlns:a16="http://schemas.microsoft.com/office/drawing/2014/main" id="{3D5594A9-52BC-422F-9BE3-07DB2689B7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2786" y="755455"/>
            <a:ext cx="992847" cy="992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66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D004-6403-5441-8673-1C0CCBB3807D}"/>
              </a:ext>
            </a:extLst>
          </p:cNvPr>
          <p:cNvSpPr>
            <a:spLocks noGrp="1"/>
          </p:cNvSpPr>
          <p:nvPr>
            <p:ph type="title"/>
          </p:nvPr>
        </p:nvSpPr>
        <p:spPr>
          <a:xfrm>
            <a:off x="85165" y="420278"/>
            <a:ext cx="10515600" cy="1325563"/>
          </a:xfrm>
        </p:spPr>
        <p:txBody>
          <a:bodyPr/>
          <a:lstStyle/>
          <a:p>
            <a:r>
              <a:rPr lang="en-US" dirty="0"/>
              <a:t>Pandas Data Cleaning – Starter Data</a:t>
            </a:r>
          </a:p>
        </p:txBody>
      </p:sp>
      <p:sp>
        <p:nvSpPr>
          <p:cNvPr id="4" name="Rectangle 3">
            <a:extLst>
              <a:ext uri="{FF2B5EF4-FFF2-40B4-BE49-F238E27FC236}">
                <a16:creationId xmlns:a16="http://schemas.microsoft.com/office/drawing/2014/main" id="{BF7F4F3C-7A33-B143-BEC8-418AFABDC4C1}"/>
              </a:ext>
            </a:extLst>
          </p:cNvPr>
          <p:cNvSpPr/>
          <p:nvPr/>
        </p:nvSpPr>
        <p:spPr>
          <a:xfrm>
            <a:off x="0" y="365125"/>
            <a:ext cx="12192000" cy="27881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04E6DD55-E1A5-4FFA-A9B6-310FDA508AE1}"/>
              </a:ext>
            </a:extLst>
          </p:cNvPr>
          <p:cNvSpPr>
            <a:spLocks noGrp="1"/>
          </p:cNvSpPr>
          <p:nvPr>
            <p:ph type="sldNum" sz="quarter" idx="12"/>
          </p:nvPr>
        </p:nvSpPr>
        <p:spPr/>
        <p:txBody>
          <a:bodyPr/>
          <a:lstStyle/>
          <a:p>
            <a:fld id="{05B2E71D-F326-E74C-B826-AF5D7E38328B}" type="slidenum">
              <a:rPr lang="en-US" smtClean="0"/>
              <a:t>7</a:t>
            </a:fld>
            <a:endParaRPr lang="en-US" dirty="0"/>
          </a:p>
        </p:txBody>
      </p:sp>
      <p:pic>
        <p:nvPicPr>
          <p:cNvPr id="9" name="Picture 8">
            <a:extLst>
              <a:ext uri="{FF2B5EF4-FFF2-40B4-BE49-F238E27FC236}">
                <a16:creationId xmlns:a16="http://schemas.microsoft.com/office/drawing/2014/main" id="{CEF62E8B-D884-44D4-B7D4-53C11A07736F}"/>
              </a:ext>
            </a:extLst>
          </p:cNvPr>
          <p:cNvPicPr>
            <a:picLocks noChangeAspect="1"/>
          </p:cNvPicPr>
          <p:nvPr/>
        </p:nvPicPr>
        <p:blipFill>
          <a:blip r:embed="rId3"/>
          <a:stretch>
            <a:fillRect/>
          </a:stretch>
        </p:blipFill>
        <p:spPr>
          <a:xfrm>
            <a:off x="4754880" y="1406728"/>
            <a:ext cx="7240178" cy="2659483"/>
          </a:xfrm>
          <a:prstGeom prst="rect">
            <a:avLst/>
          </a:prstGeom>
        </p:spPr>
      </p:pic>
      <p:pic>
        <p:nvPicPr>
          <p:cNvPr id="13" name="Picture 12">
            <a:extLst>
              <a:ext uri="{FF2B5EF4-FFF2-40B4-BE49-F238E27FC236}">
                <a16:creationId xmlns:a16="http://schemas.microsoft.com/office/drawing/2014/main" id="{18FF5167-293E-4905-A082-C58AF30E45AE}"/>
              </a:ext>
            </a:extLst>
          </p:cNvPr>
          <p:cNvPicPr>
            <a:picLocks noChangeAspect="1"/>
          </p:cNvPicPr>
          <p:nvPr/>
        </p:nvPicPr>
        <p:blipFill>
          <a:blip r:embed="rId4"/>
          <a:stretch>
            <a:fillRect/>
          </a:stretch>
        </p:blipFill>
        <p:spPr>
          <a:xfrm>
            <a:off x="3936908" y="5237204"/>
            <a:ext cx="8058150" cy="1438275"/>
          </a:xfrm>
          <a:prstGeom prst="rect">
            <a:avLst/>
          </a:prstGeom>
        </p:spPr>
      </p:pic>
      <p:sp>
        <p:nvSpPr>
          <p:cNvPr id="17" name="TextBox 16">
            <a:extLst>
              <a:ext uri="{FF2B5EF4-FFF2-40B4-BE49-F238E27FC236}">
                <a16:creationId xmlns:a16="http://schemas.microsoft.com/office/drawing/2014/main" id="{3FF7C52D-FC3E-4F8D-BC04-61053D8568B4}"/>
              </a:ext>
            </a:extLst>
          </p:cNvPr>
          <p:cNvSpPr txBox="1"/>
          <p:nvPr/>
        </p:nvSpPr>
        <p:spPr>
          <a:xfrm>
            <a:off x="196942" y="1661617"/>
            <a:ext cx="5033994" cy="646331"/>
          </a:xfrm>
          <a:prstGeom prst="rect">
            <a:avLst/>
          </a:prstGeom>
          <a:noFill/>
        </p:spPr>
        <p:txBody>
          <a:bodyPr wrap="square" rtlCol="0">
            <a:spAutoFit/>
          </a:bodyPr>
          <a:lstStyle/>
          <a:p>
            <a:r>
              <a:rPr lang="en-US" b="1" dirty="0"/>
              <a:t>Specified starters by values in “name” column:</a:t>
            </a:r>
          </a:p>
          <a:p>
            <a:pPr marL="285750" indent="-285750">
              <a:buFont typeface="Arial" panose="020B0604020202020204" pitchFamily="34" charset="0"/>
              <a:buChar char="•"/>
            </a:pPr>
            <a:endParaRPr lang="en-US" dirty="0"/>
          </a:p>
        </p:txBody>
      </p:sp>
      <p:sp>
        <p:nvSpPr>
          <p:cNvPr id="18" name="TextBox 17">
            <a:extLst>
              <a:ext uri="{FF2B5EF4-FFF2-40B4-BE49-F238E27FC236}">
                <a16:creationId xmlns:a16="http://schemas.microsoft.com/office/drawing/2014/main" id="{98D37CBF-BE05-4C3F-8D7C-A9504BF25012}"/>
              </a:ext>
            </a:extLst>
          </p:cNvPr>
          <p:cNvSpPr txBox="1"/>
          <p:nvPr/>
        </p:nvSpPr>
        <p:spPr>
          <a:xfrm>
            <a:off x="427530" y="2833281"/>
            <a:ext cx="3786099" cy="646331"/>
          </a:xfrm>
          <a:prstGeom prst="rect">
            <a:avLst/>
          </a:prstGeom>
          <a:noFill/>
        </p:spPr>
        <p:txBody>
          <a:bodyPr wrap="square" rtlCol="0">
            <a:spAutoFit/>
          </a:bodyPr>
          <a:lstStyle/>
          <a:p>
            <a:r>
              <a:rPr lang="en-US" b="1" dirty="0"/>
              <a:t>Looped through list with a </a:t>
            </a:r>
          </a:p>
          <a:p>
            <a:r>
              <a:rPr lang="en-US" b="1" dirty="0"/>
              <a:t>Boolean value in a custom column:</a:t>
            </a:r>
          </a:p>
        </p:txBody>
      </p:sp>
      <p:pic>
        <p:nvPicPr>
          <p:cNvPr id="20" name="Picture 19">
            <a:extLst>
              <a:ext uri="{FF2B5EF4-FFF2-40B4-BE49-F238E27FC236}">
                <a16:creationId xmlns:a16="http://schemas.microsoft.com/office/drawing/2014/main" id="{200D04EF-D00C-4242-9D16-3750963861C9}"/>
              </a:ext>
            </a:extLst>
          </p:cNvPr>
          <p:cNvPicPr>
            <a:picLocks noChangeAspect="1"/>
          </p:cNvPicPr>
          <p:nvPr/>
        </p:nvPicPr>
        <p:blipFill>
          <a:blip r:embed="rId5"/>
          <a:stretch>
            <a:fillRect/>
          </a:stretch>
        </p:blipFill>
        <p:spPr>
          <a:xfrm>
            <a:off x="5342965" y="4165932"/>
            <a:ext cx="5943600" cy="971550"/>
          </a:xfrm>
          <a:prstGeom prst="rect">
            <a:avLst/>
          </a:prstGeom>
        </p:spPr>
      </p:pic>
      <p:sp>
        <p:nvSpPr>
          <p:cNvPr id="21" name="TextBox 20">
            <a:extLst>
              <a:ext uri="{FF2B5EF4-FFF2-40B4-BE49-F238E27FC236}">
                <a16:creationId xmlns:a16="http://schemas.microsoft.com/office/drawing/2014/main" id="{CF6C9239-3815-4D3D-91FA-2E12CC7E0CF7}"/>
              </a:ext>
            </a:extLst>
          </p:cNvPr>
          <p:cNvSpPr txBox="1"/>
          <p:nvPr/>
        </p:nvSpPr>
        <p:spPr>
          <a:xfrm>
            <a:off x="196942" y="4097710"/>
            <a:ext cx="4115166" cy="369332"/>
          </a:xfrm>
          <a:prstGeom prst="rect">
            <a:avLst/>
          </a:prstGeom>
          <a:noFill/>
        </p:spPr>
        <p:txBody>
          <a:bodyPr wrap="none" rtlCol="0">
            <a:spAutoFit/>
          </a:bodyPr>
          <a:lstStyle/>
          <a:p>
            <a:r>
              <a:rPr lang="en-US" b="1" dirty="0"/>
              <a:t>Final column to exported to PostgreSQL:</a:t>
            </a:r>
          </a:p>
        </p:txBody>
      </p:sp>
      <p:pic>
        <p:nvPicPr>
          <p:cNvPr id="3074" name="Picture 2" descr="All Pokemon Starters by Generation - BeStreamer.com">
            <a:extLst>
              <a:ext uri="{FF2B5EF4-FFF2-40B4-BE49-F238E27FC236}">
                <a16:creationId xmlns:a16="http://schemas.microsoft.com/office/drawing/2014/main" id="{ED512020-2634-47BA-BB94-7D35E3163A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942" y="4769367"/>
            <a:ext cx="3634263" cy="181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676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8C283-A1F8-48C8-8B2B-19D5F302C18E}"/>
              </a:ext>
            </a:extLst>
          </p:cNvPr>
          <p:cNvSpPr>
            <a:spLocks noGrp="1"/>
          </p:cNvSpPr>
          <p:nvPr>
            <p:ph type="title"/>
          </p:nvPr>
        </p:nvSpPr>
        <p:spPr>
          <a:xfrm>
            <a:off x="106680" y="365125"/>
            <a:ext cx="11096708" cy="1325563"/>
          </a:xfrm>
        </p:spPr>
        <p:txBody>
          <a:bodyPr/>
          <a:lstStyle/>
          <a:p>
            <a:r>
              <a:rPr lang="en-US" dirty="0"/>
              <a:t>Pandas Data Cleaning – Type &amp; Effectiveness</a:t>
            </a:r>
          </a:p>
        </p:txBody>
      </p:sp>
      <p:pic>
        <p:nvPicPr>
          <p:cNvPr id="6" name="Content Placeholder 5">
            <a:extLst>
              <a:ext uri="{FF2B5EF4-FFF2-40B4-BE49-F238E27FC236}">
                <a16:creationId xmlns:a16="http://schemas.microsoft.com/office/drawing/2014/main" id="{63951BD9-10E8-42FF-AFF9-82E8EF44F939}"/>
              </a:ext>
            </a:extLst>
          </p:cNvPr>
          <p:cNvPicPr>
            <a:picLocks noGrp="1" noChangeAspect="1"/>
          </p:cNvPicPr>
          <p:nvPr>
            <p:ph idx="1"/>
          </p:nvPr>
        </p:nvPicPr>
        <p:blipFill>
          <a:blip r:embed="rId3"/>
          <a:stretch>
            <a:fillRect/>
          </a:stretch>
        </p:blipFill>
        <p:spPr>
          <a:xfrm>
            <a:off x="3919034" y="1428295"/>
            <a:ext cx="8003517" cy="4665662"/>
          </a:xfrm>
        </p:spPr>
      </p:pic>
      <p:sp>
        <p:nvSpPr>
          <p:cNvPr id="4" name="Slide Number Placeholder 3">
            <a:extLst>
              <a:ext uri="{FF2B5EF4-FFF2-40B4-BE49-F238E27FC236}">
                <a16:creationId xmlns:a16="http://schemas.microsoft.com/office/drawing/2014/main" id="{34E19F07-117F-4BAD-9A2F-F0FD660A4FBE}"/>
              </a:ext>
            </a:extLst>
          </p:cNvPr>
          <p:cNvSpPr>
            <a:spLocks noGrp="1"/>
          </p:cNvSpPr>
          <p:nvPr>
            <p:ph type="sldNum" sz="quarter" idx="12"/>
          </p:nvPr>
        </p:nvSpPr>
        <p:spPr/>
        <p:txBody>
          <a:bodyPr/>
          <a:lstStyle/>
          <a:p>
            <a:fld id="{05B2E71D-F326-E74C-B826-AF5D7E38328B}" type="slidenum">
              <a:rPr lang="en-US" smtClean="0"/>
              <a:t>8</a:t>
            </a:fld>
            <a:endParaRPr lang="en-US" dirty="0"/>
          </a:p>
        </p:txBody>
      </p:sp>
      <p:sp>
        <p:nvSpPr>
          <p:cNvPr id="7" name="Rectangle 6">
            <a:extLst>
              <a:ext uri="{FF2B5EF4-FFF2-40B4-BE49-F238E27FC236}">
                <a16:creationId xmlns:a16="http://schemas.microsoft.com/office/drawing/2014/main" id="{4BB13FDD-4511-4045-A00C-1F7F50E6B417}"/>
              </a:ext>
            </a:extLst>
          </p:cNvPr>
          <p:cNvSpPr/>
          <p:nvPr/>
        </p:nvSpPr>
        <p:spPr>
          <a:xfrm>
            <a:off x="0" y="365125"/>
            <a:ext cx="12192000" cy="27881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273F6129-07E6-4888-875A-2CE7BA34992B}"/>
              </a:ext>
            </a:extLst>
          </p:cNvPr>
          <p:cNvSpPr txBox="1"/>
          <p:nvPr/>
        </p:nvSpPr>
        <p:spPr>
          <a:xfrm>
            <a:off x="588609" y="1567730"/>
            <a:ext cx="2777666" cy="646331"/>
          </a:xfrm>
          <a:prstGeom prst="rect">
            <a:avLst/>
          </a:prstGeom>
          <a:noFill/>
        </p:spPr>
        <p:txBody>
          <a:bodyPr wrap="square" rtlCol="0">
            <a:spAutoFit/>
          </a:bodyPr>
          <a:lstStyle/>
          <a:p>
            <a:r>
              <a:rPr lang="en-US" b="1" dirty="0"/>
              <a:t>Typing grouped and stat</a:t>
            </a:r>
          </a:p>
          <a:p>
            <a:r>
              <a:rPr lang="en-US" b="1" dirty="0"/>
              <a:t>averages:</a:t>
            </a:r>
          </a:p>
        </p:txBody>
      </p:sp>
      <p:sp>
        <p:nvSpPr>
          <p:cNvPr id="10" name="TextBox 9">
            <a:extLst>
              <a:ext uri="{FF2B5EF4-FFF2-40B4-BE49-F238E27FC236}">
                <a16:creationId xmlns:a16="http://schemas.microsoft.com/office/drawing/2014/main" id="{C8142A63-CAFC-49E5-84F1-4688CE226BB1}"/>
              </a:ext>
            </a:extLst>
          </p:cNvPr>
          <p:cNvSpPr txBox="1"/>
          <p:nvPr/>
        </p:nvSpPr>
        <p:spPr>
          <a:xfrm>
            <a:off x="624024" y="3569157"/>
            <a:ext cx="2777666" cy="646331"/>
          </a:xfrm>
          <a:prstGeom prst="rect">
            <a:avLst/>
          </a:prstGeom>
          <a:noFill/>
        </p:spPr>
        <p:txBody>
          <a:bodyPr wrap="square" rtlCol="0">
            <a:spAutoFit/>
          </a:bodyPr>
          <a:lstStyle/>
          <a:p>
            <a:r>
              <a:rPr lang="en-US" b="1" dirty="0"/>
              <a:t>Singular typing and effectiveness:</a:t>
            </a:r>
          </a:p>
        </p:txBody>
      </p:sp>
      <p:pic>
        <p:nvPicPr>
          <p:cNvPr id="2050" name="Picture 2" descr="Types | Pokémon Wiki | Fandom">
            <a:extLst>
              <a:ext uri="{FF2B5EF4-FFF2-40B4-BE49-F238E27FC236}">
                <a16:creationId xmlns:a16="http://schemas.microsoft.com/office/drawing/2014/main" id="{381709FB-47DF-41DB-8E34-BB341A206D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411" y="4579951"/>
            <a:ext cx="2867237" cy="1718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114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E8CAE-B052-4219-A3FB-18EDF0CDB370}"/>
              </a:ext>
            </a:extLst>
          </p:cNvPr>
          <p:cNvSpPr>
            <a:spLocks noGrp="1"/>
          </p:cNvSpPr>
          <p:nvPr>
            <p:ph type="title"/>
          </p:nvPr>
        </p:nvSpPr>
        <p:spPr>
          <a:xfrm>
            <a:off x="251917" y="359533"/>
            <a:ext cx="10515600" cy="1325563"/>
          </a:xfrm>
        </p:spPr>
        <p:txBody>
          <a:bodyPr/>
          <a:lstStyle/>
          <a:p>
            <a:r>
              <a:rPr lang="en-US" dirty="0"/>
              <a:t>PostgreSQL connection + Flask</a:t>
            </a:r>
          </a:p>
        </p:txBody>
      </p:sp>
      <p:sp>
        <p:nvSpPr>
          <p:cNvPr id="4" name="Slide Number Placeholder 3">
            <a:extLst>
              <a:ext uri="{FF2B5EF4-FFF2-40B4-BE49-F238E27FC236}">
                <a16:creationId xmlns:a16="http://schemas.microsoft.com/office/drawing/2014/main" id="{F2300ECC-4C28-4866-A7C6-5F3E69C6F1D5}"/>
              </a:ext>
            </a:extLst>
          </p:cNvPr>
          <p:cNvSpPr>
            <a:spLocks noGrp="1"/>
          </p:cNvSpPr>
          <p:nvPr>
            <p:ph type="sldNum" sz="quarter" idx="12"/>
          </p:nvPr>
        </p:nvSpPr>
        <p:spPr/>
        <p:txBody>
          <a:bodyPr/>
          <a:lstStyle/>
          <a:p>
            <a:fld id="{05B2E71D-F326-E74C-B826-AF5D7E38328B}" type="slidenum">
              <a:rPr lang="en-US" smtClean="0"/>
              <a:t>9</a:t>
            </a:fld>
            <a:endParaRPr lang="en-US" dirty="0"/>
          </a:p>
        </p:txBody>
      </p:sp>
      <p:sp>
        <p:nvSpPr>
          <p:cNvPr id="5" name="Rectangle 4">
            <a:extLst>
              <a:ext uri="{FF2B5EF4-FFF2-40B4-BE49-F238E27FC236}">
                <a16:creationId xmlns:a16="http://schemas.microsoft.com/office/drawing/2014/main" id="{D0458014-51C5-477F-8902-538EAD827DE4}"/>
              </a:ext>
            </a:extLst>
          </p:cNvPr>
          <p:cNvSpPr/>
          <p:nvPr/>
        </p:nvSpPr>
        <p:spPr>
          <a:xfrm>
            <a:off x="0" y="365125"/>
            <a:ext cx="12192000" cy="27881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A3DFF458-2CFD-4C6F-8EC6-8609C765E7D5}"/>
              </a:ext>
            </a:extLst>
          </p:cNvPr>
          <p:cNvPicPr>
            <a:picLocks noChangeAspect="1"/>
          </p:cNvPicPr>
          <p:nvPr/>
        </p:nvPicPr>
        <p:blipFill>
          <a:blip r:embed="rId3"/>
          <a:stretch>
            <a:fillRect/>
          </a:stretch>
        </p:blipFill>
        <p:spPr>
          <a:xfrm>
            <a:off x="251917" y="1470618"/>
            <a:ext cx="5181600" cy="828675"/>
          </a:xfrm>
          <a:prstGeom prst="rect">
            <a:avLst/>
          </a:prstGeom>
        </p:spPr>
      </p:pic>
      <p:pic>
        <p:nvPicPr>
          <p:cNvPr id="9" name="Picture 8">
            <a:extLst>
              <a:ext uri="{FF2B5EF4-FFF2-40B4-BE49-F238E27FC236}">
                <a16:creationId xmlns:a16="http://schemas.microsoft.com/office/drawing/2014/main" id="{09B938FB-1F30-4CAB-A736-B83C58666E33}"/>
              </a:ext>
            </a:extLst>
          </p:cNvPr>
          <p:cNvPicPr>
            <a:picLocks noChangeAspect="1"/>
          </p:cNvPicPr>
          <p:nvPr/>
        </p:nvPicPr>
        <p:blipFill>
          <a:blip r:embed="rId4"/>
          <a:stretch>
            <a:fillRect/>
          </a:stretch>
        </p:blipFill>
        <p:spPr>
          <a:xfrm>
            <a:off x="3284929" y="2472696"/>
            <a:ext cx="8172901" cy="4149319"/>
          </a:xfrm>
          <a:prstGeom prst="rect">
            <a:avLst/>
          </a:prstGeom>
        </p:spPr>
      </p:pic>
      <p:pic>
        <p:nvPicPr>
          <p:cNvPr id="11" name="Picture 10">
            <a:extLst>
              <a:ext uri="{FF2B5EF4-FFF2-40B4-BE49-F238E27FC236}">
                <a16:creationId xmlns:a16="http://schemas.microsoft.com/office/drawing/2014/main" id="{2F15C3DF-BC6E-46F8-ADBC-B258E1C78BC2}"/>
              </a:ext>
            </a:extLst>
          </p:cNvPr>
          <p:cNvPicPr>
            <a:picLocks noChangeAspect="1"/>
          </p:cNvPicPr>
          <p:nvPr/>
        </p:nvPicPr>
        <p:blipFill>
          <a:blip r:embed="rId5"/>
          <a:stretch>
            <a:fillRect/>
          </a:stretch>
        </p:blipFill>
        <p:spPr>
          <a:xfrm>
            <a:off x="251917" y="2472696"/>
            <a:ext cx="2634124" cy="4148393"/>
          </a:xfrm>
          <a:prstGeom prst="rect">
            <a:avLst/>
          </a:prstGeom>
        </p:spPr>
      </p:pic>
      <p:pic>
        <p:nvPicPr>
          <p:cNvPr id="13" name="Picture 12">
            <a:extLst>
              <a:ext uri="{FF2B5EF4-FFF2-40B4-BE49-F238E27FC236}">
                <a16:creationId xmlns:a16="http://schemas.microsoft.com/office/drawing/2014/main" id="{EACCD389-F582-4B50-B561-CE2ABAC539CD}"/>
              </a:ext>
            </a:extLst>
          </p:cNvPr>
          <p:cNvPicPr>
            <a:picLocks noChangeAspect="1"/>
          </p:cNvPicPr>
          <p:nvPr/>
        </p:nvPicPr>
        <p:blipFill>
          <a:blip r:embed="rId6"/>
          <a:stretch>
            <a:fillRect/>
          </a:stretch>
        </p:blipFill>
        <p:spPr>
          <a:xfrm>
            <a:off x="9446149" y="713839"/>
            <a:ext cx="2185946" cy="1771812"/>
          </a:xfrm>
          <a:prstGeom prst="rect">
            <a:avLst/>
          </a:prstGeom>
        </p:spPr>
      </p:pic>
    </p:spTree>
    <p:extLst>
      <p:ext uri="{BB962C8B-B14F-4D97-AF65-F5344CB8AC3E}">
        <p14:creationId xmlns:p14="http://schemas.microsoft.com/office/powerpoint/2010/main" val="44542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2401</TotalTime>
  <Words>1140</Words>
  <Application>Microsoft Macintosh PowerPoint</Application>
  <PresentationFormat>Widescreen</PresentationFormat>
  <Paragraphs>191</Paragraphs>
  <Slides>17</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Go Pokémon Go!</vt:lpstr>
      <vt:lpstr>Meet the Team</vt:lpstr>
      <vt:lpstr>Project Scope and Purpose</vt:lpstr>
      <vt:lpstr>Data Sets and Process</vt:lpstr>
      <vt:lpstr>JavaScript Visualizations</vt:lpstr>
      <vt:lpstr>Source Dataset</vt:lpstr>
      <vt:lpstr>Pandas Data Cleaning – Starter Data</vt:lpstr>
      <vt:lpstr>Pandas Data Cleaning – Type &amp; Effectiveness</vt:lpstr>
      <vt:lpstr>PostgreSQL connection + Flask</vt:lpstr>
      <vt:lpstr>HTML Website Development</vt:lpstr>
      <vt:lpstr>HTML Website Overview</vt:lpstr>
      <vt:lpstr>HTML Code – Top Nav</vt:lpstr>
      <vt:lpstr>Bar Chart</vt:lpstr>
      <vt:lpstr>Radar Chart</vt:lpstr>
      <vt:lpstr>Heatmap</vt:lpstr>
      <vt:lpstr>Summary</vt:lpstr>
      <vt:lpstr>Project Requirements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 Pokémon Go!</dc:title>
  <dc:creator>Sara McLean</dc:creator>
  <cp:lastModifiedBy>Sara McLean</cp:lastModifiedBy>
  <cp:revision>41</cp:revision>
  <dcterms:created xsi:type="dcterms:W3CDTF">2021-01-22T21:42:48Z</dcterms:created>
  <dcterms:modified xsi:type="dcterms:W3CDTF">2021-01-28T02:35:32Z</dcterms:modified>
</cp:coreProperties>
</file>